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Roboto"/>
      <p:regular r:id="rId61"/>
      <p:bold r:id="rId62"/>
      <p:italic r:id="rId63"/>
      <p:boldItalic r:id="rId64"/>
    </p:embeddedFont>
    <p:embeddedFont>
      <p:font typeface="Montserrat"/>
      <p:regular r:id="rId65"/>
      <p:bold r:id="rId66"/>
      <p:italic r:id="rId67"/>
      <p:boldItalic r:id="rId68"/>
    </p:embeddedFont>
    <p:embeddedFont>
      <p:font typeface="Lat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6E7CA8-8B71-498C-9E41-06CE15B278B0}">
  <a:tblStyle styleId="{3F6E7CA8-8B71-498C-9E41-06CE15B278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font" Target="fonts/Lato-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3.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5.xml"/><Relationship Id="rId66" Type="http://schemas.openxmlformats.org/officeDocument/2006/relationships/font" Target="fonts/Montserrat-bold.fntdata"/><Relationship Id="rId21" Type="http://schemas.openxmlformats.org/officeDocument/2006/relationships/slide" Target="slides/slide14.xml"/><Relationship Id="rId65" Type="http://schemas.openxmlformats.org/officeDocument/2006/relationships/font" Target="fonts/Montserrat-regular.fntdata"/><Relationship Id="rId24" Type="http://schemas.openxmlformats.org/officeDocument/2006/relationships/slide" Target="slides/slide17.xml"/><Relationship Id="rId68" Type="http://schemas.openxmlformats.org/officeDocument/2006/relationships/font" Target="fonts/Montserrat-boldItalic.fntdata"/><Relationship Id="rId23" Type="http://schemas.openxmlformats.org/officeDocument/2006/relationships/slide" Target="slides/slide16.xml"/><Relationship Id="rId67" Type="http://schemas.openxmlformats.org/officeDocument/2006/relationships/font" Target="fonts/Montserrat-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5697dd66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697dd66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58d916d06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8d916d06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8d916d06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8d916d06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58d916d06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8d916d06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58d916d06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8d916d06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51330007a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1330007a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5697dd6689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697dd6689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Probabilistic roadmap (PRM) is one of the considered path planning algorithms used in this project, it generates path from start to end point while also capable of avoiding obstacles lying in between those two points. This technique mainly consists of two main phases, construction and query phase. In construction phase, random nodes are placed in free spaces on map filled with obstacles. Afterwards, several roadmaps were created by connecting those random nodes with their nearest neighbour while taking account to the maximum distance allowed between each node. Finally, in query phase, the most optimal roadmap is obtained by combining the several roadmaps generated previously by using Dijkstra algorithm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58d5d266c2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8d5d266c2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58d5d266c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58d5d266c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51330007a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1330007a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58d5d266c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8d5d266c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697dd668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697dd668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58d5d266c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8d5d266c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58d5d266c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8d5d266c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51330007a4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1330007a4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58c6f61ed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8c6f61ed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58d5d266c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8d5d266c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58d5d266c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8d5d266c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58d5d266c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58d5d266c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58d5d266c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8d5d266c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51330007a4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51330007a4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5697dd6689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5697dd668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5697dd668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697dd668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56a5c44e0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56a5c44e0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56a5c44e0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56a5c44e0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58c6f61e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58c6f61e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51330007a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51330007a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58c6f61ed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8c6f61ed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58c6f61e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8c6f61e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5697dd6689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5697dd6689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see why we want to use the minimum snap trajectory, we will need to first look at the equation of motion of the quadrotor.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stated equation of motion is for a simplified model, in which we only assume the quadrotor moves vertically upwards in z direction, and perform pitching to move in y direction. In this model we will not talk about x direction, which is in and out of plane, but the concept is similar to movement in y direction.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equation of motion basically relates the vertical thrust force u1, which is in the body frame’s b3 axis, to the y and z direction respectively. It also relates the input angular force to the angular acceleration of the quadrotor in the pitching direction.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58c6f61e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58c6f61e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by </a:t>
            </a:r>
            <a:r>
              <a:rPr lang="en"/>
              <a:t>linearizing</a:t>
            </a:r>
            <a:r>
              <a:rPr lang="en"/>
              <a:t> the dynamics of the quadrotor and by performing simple substitution, we realized that the input for the angular force is actually directly related to the 4th order derivative in the y direction.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Henceforth, we would want to generate a trajectory that </a:t>
            </a:r>
            <a:r>
              <a:rPr lang="en"/>
              <a:t>minimize</a:t>
            </a:r>
            <a:r>
              <a:rPr lang="en"/>
              <a:t> such input to the quadrotor, and at the same time, </a:t>
            </a:r>
            <a:r>
              <a:rPr lang="en"/>
              <a:t>fulfilling</a:t>
            </a:r>
            <a:r>
              <a:rPr lang="en"/>
              <a:t> all the stipulated constraints and enabling a smooth motion for the quadrotor.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58c6f61ed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58c6f61ed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do so, we will need to </a:t>
            </a:r>
            <a:r>
              <a:rPr lang="en"/>
              <a:t>minimize</a:t>
            </a:r>
            <a:r>
              <a:rPr lang="en"/>
              <a:t> the integral of the square of the norm of the snap, which is a calculus of variation problem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58c6f61e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58c6f61e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find the minimum of the functional, we solve the problem by using the Euler-Lagrange equation as shown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result of solving the Euler-Lagrange equation is a the 8th order of the polynomial being equal to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integrate 8 times, we will obtain the form of polynomial that is of the 7th order.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will use this as a basis to solve the optimization problem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5697dd6689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697dd668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58c6f61ed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8c6f61ed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optimization problem, there are constraints that we need to </a:t>
            </a:r>
            <a:r>
              <a:rPr lang="en"/>
              <a:t>fulfil</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constraints can be </a:t>
            </a:r>
            <a:r>
              <a:rPr lang="en"/>
              <a:t>categorized</a:t>
            </a:r>
            <a:r>
              <a:rPr lang="en"/>
              <a:t> into equality constraints, such as the start and end position, velocity and acceleration, continuity between segments etc, and the inequality constraints in our case here is the safe flight corridors.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way that we can solve this optimization problem is by formulating it into a quadratic programming problem as shown here below.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58c6f61ed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58c6f61ed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will explain further in detail how we construct the QP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 as shown here in the objective function is the column vector of polynomial coefficients which we want to find, and it contains individual p_i for each of the polynomial segment.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58c6f61ed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58c6f61ed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the Hessian matrix is as shown.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first obtain the 4th derivative of the polynomial, and we separate a column vector p_i and a row vector of the time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substitute it into the functional, which we will obtain the expression as shown below</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58c6f61ed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58c6f61ed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Hessian matrix for the ith polynomial is therefore as shown, and it can be concatenated with other polynomial segments to form a general Hessian matrix for all the polynomial segments.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58c6f61ed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58c6f61ed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roughly explain the construction of the constraints equations and inequations.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equality constraints typically contains the start and end constraints, as well as the constraints involved in the intermediate waypoints.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the start point constraints and the continuity constraints can be derived as shown in this slide.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58c6f61ed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58c6f61ed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put those constraints together into a matrix Q, which consist of a sequence shown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these sequence can be arbitrary, but the sequence in the b vector, which contains the constraint values, has to match to the Q matrix.</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58c6f61ed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58c6f61ed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will briefly explain the incorporation of the corridor constraints into the QP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first obtain the weights for the respective hyperplanes for the corresponding path segment.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will use the sub sampled points as shown in the illustration on the right. For instance, between the waypoint i and i+1, we will subdivide it into several sub segments.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each of these subsegments, we will multiple its positions with the corresponding hyperplane weights, and form them into a matrix Aieq</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58c6f61ed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58c6f61ed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structure of the Aieq matrix for either the x and y position is as shown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practice, the Aieq has more columns to the right, because each row has to contain the multiplication of the weights with both the x and y dimensions.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production of each of the row with a segment of the column vector of polynomial coefficients p, has to be less than or equal to the stipulated value in bieq vector.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58c6f61ed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58c6f61ed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slide shows the </a:t>
            </a:r>
            <a:r>
              <a:rPr lang="en"/>
              <a:t>example</a:t>
            </a:r>
            <a:r>
              <a:rPr lang="en"/>
              <a:t> of the minimum snap trajectory through 5 inflated obstacles, with corridor </a:t>
            </a:r>
            <a:r>
              <a:rPr lang="en"/>
              <a:t>constraints</a:t>
            </a:r>
            <a:r>
              <a:rPr lang="en"/>
              <a:t> that is tangent to the obstacles as seen on the left diagram, and fixed square corridors irregards of obstacles and </a:t>
            </a:r>
            <a:r>
              <a:rPr lang="en"/>
              <a:t>without</a:t>
            </a:r>
            <a:r>
              <a:rPr lang="en"/>
              <a:t> intermediate waypoint constraints, as shown on the right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51330007a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51330007a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5697dd668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697dd668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58be71c5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58be71c5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 time optimization was used to shorten the time needed for UAV to complete a mission. It was done by adjusting the time individually between two main waypoints. In practice, when the maximum sampled speed magnitude of all segments exceeds certain value, the program will find which segment generates those result increase the allocated time for that segment only. As a result, the updated time allocation will only affect the timestamp of that segment and maintain the timestamp for other segments.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5127853e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5127853e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Without time optimization, the time allocated for each segment need to be set manually. If the time was set to be large value, an optimal trajectory could not be obtained. Meanwhile, if the time was set to be small value, the speed might exceed 1m/s which is the maximum allowed speed. By using time optimization, an optimal trajectory could be generated.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58d916d06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58d916d06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5697dd6689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5697dd6689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5697dd6689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697dd6689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58d916d0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8d916d0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58d916d06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8d916d06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8d916d06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8d916d06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pic>
        <p:nvPicPr>
          <p:cNvPr descr="offset_comp_406605.jpg" id="55" name="Google Shape;55;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56" name="Google Shape;56;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57" name="Google Shape;57;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58" name="Google Shape;58;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grpSp>
        <p:nvGrpSpPr>
          <p:cNvPr id="63" name="Google Shape;63;p15"/>
          <p:cNvGrpSpPr/>
          <p:nvPr/>
        </p:nvGrpSpPr>
        <p:grpSpPr>
          <a:xfrm>
            <a:off x="4406400" y="0"/>
            <a:ext cx="4737600" cy="5143065"/>
            <a:chOff x="4406400" y="0"/>
            <a:chExt cx="4737600" cy="5143065"/>
          </a:xfrm>
        </p:grpSpPr>
        <p:sp>
          <p:nvSpPr>
            <p:cNvPr id="64" name="Google Shape;64;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88" name="Shape 88"/>
        <p:cNvGrpSpPr/>
        <p:nvPr/>
      </p:nvGrpSpPr>
      <p:grpSpPr>
        <a:xfrm>
          <a:off x="0" y="0"/>
          <a:ext cx="0" cy="0"/>
          <a:chOff x="0" y="0"/>
          <a:chExt cx="0" cy="0"/>
        </a:xfrm>
      </p:grpSpPr>
      <p:grpSp>
        <p:nvGrpSpPr>
          <p:cNvPr id="89" name="Google Shape;89;p16"/>
          <p:cNvGrpSpPr/>
          <p:nvPr/>
        </p:nvGrpSpPr>
        <p:grpSpPr>
          <a:xfrm>
            <a:off x="4406400" y="0"/>
            <a:ext cx="4737600" cy="5143065"/>
            <a:chOff x="4406400" y="0"/>
            <a:chExt cx="4737600" cy="5143065"/>
          </a:xfrm>
        </p:grpSpPr>
        <p:sp>
          <p:nvSpPr>
            <p:cNvPr id="90" name="Google Shape;90;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0" name="Shape 110"/>
        <p:cNvGrpSpPr/>
        <p:nvPr/>
      </p:nvGrpSpPr>
      <p:grpSpPr>
        <a:xfrm>
          <a:off x="0" y="0"/>
          <a:ext cx="0" cy="0"/>
          <a:chOff x="0" y="0"/>
          <a:chExt cx="0" cy="0"/>
        </a:xfrm>
      </p:grpSpPr>
      <p:sp>
        <p:nvSpPr>
          <p:cNvPr id="111" name="Google Shape;111;p1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7"/>
          <p:cNvGrpSpPr/>
          <p:nvPr/>
        </p:nvGrpSpPr>
        <p:grpSpPr>
          <a:xfrm>
            <a:off x="0" y="381001"/>
            <a:ext cx="1037850" cy="1016287"/>
            <a:chOff x="0" y="381001"/>
            <a:chExt cx="1037850" cy="1016287"/>
          </a:xfrm>
        </p:grpSpPr>
        <p:sp>
          <p:nvSpPr>
            <p:cNvPr id="116" name="Google Shape;116;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0" name="Google Shape;12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21" name="Shape 121"/>
        <p:cNvGrpSpPr/>
        <p:nvPr/>
      </p:nvGrpSpPr>
      <p:grpSpPr>
        <a:xfrm>
          <a:off x="0" y="0"/>
          <a:ext cx="0" cy="0"/>
          <a:chOff x="0" y="0"/>
          <a:chExt cx="0" cy="0"/>
        </a:xfrm>
      </p:grpSpPr>
      <p:sp>
        <p:nvSpPr>
          <p:cNvPr id="122" name="Google Shape;122;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3" name="Google Shape;123;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125" name="Google Shape;125;p1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8"/>
          <p:cNvGrpSpPr/>
          <p:nvPr/>
        </p:nvGrpSpPr>
        <p:grpSpPr>
          <a:xfrm>
            <a:off x="0" y="381001"/>
            <a:ext cx="1037850" cy="1016287"/>
            <a:chOff x="0" y="381001"/>
            <a:chExt cx="1037850" cy="1016287"/>
          </a:xfrm>
        </p:grpSpPr>
        <p:sp>
          <p:nvSpPr>
            <p:cNvPr id="130" name="Google Shape;130;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33" name="Google Shape;13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34" name="Shape 134"/>
        <p:cNvGrpSpPr/>
        <p:nvPr/>
      </p:nvGrpSpPr>
      <p:grpSpPr>
        <a:xfrm>
          <a:off x="0" y="0"/>
          <a:ext cx="0" cy="0"/>
          <a:chOff x="0" y="0"/>
          <a:chExt cx="0" cy="0"/>
        </a:xfrm>
      </p:grpSpPr>
      <p:sp>
        <p:nvSpPr>
          <p:cNvPr id="135" name="Google Shape;135;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6" name="Google Shape;136;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19"/>
          <p:cNvGrpSpPr/>
          <p:nvPr/>
        </p:nvGrpSpPr>
        <p:grpSpPr>
          <a:xfrm>
            <a:off x="0" y="381001"/>
            <a:ext cx="1037850" cy="1016287"/>
            <a:chOff x="0" y="381001"/>
            <a:chExt cx="1037850" cy="1016287"/>
          </a:xfrm>
        </p:grpSpPr>
        <p:sp>
          <p:nvSpPr>
            <p:cNvPr id="142" name="Google Shape;142;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45" name="Google Shape;14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 name="Shape 147"/>
        <p:cNvGrpSpPr/>
        <p:nvPr/>
      </p:nvGrpSpPr>
      <p:grpSpPr>
        <a:xfrm>
          <a:off x="0" y="0"/>
          <a:ext cx="0" cy="0"/>
          <a:chOff x="0" y="0"/>
          <a:chExt cx="0" cy="0"/>
        </a:xfrm>
      </p:grpSpPr>
      <p:sp>
        <p:nvSpPr>
          <p:cNvPr id="148" name="Google Shape;148;p2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20"/>
          <p:cNvGrpSpPr/>
          <p:nvPr/>
        </p:nvGrpSpPr>
        <p:grpSpPr>
          <a:xfrm>
            <a:off x="0" y="381001"/>
            <a:ext cx="1037850" cy="1016287"/>
            <a:chOff x="0" y="381001"/>
            <a:chExt cx="1037850" cy="1016287"/>
          </a:xfrm>
        </p:grpSpPr>
        <p:sp>
          <p:nvSpPr>
            <p:cNvPr id="153" name="Google Shape;153;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 name="Google Shape;156;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7" name="Google Shape;157;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8" name="Google Shape;15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9" name="Shape 159"/>
        <p:cNvGrpSpPr/>
        <p:nvPr/>
      </p:nvGrpSpPr>
      <p:grpSpPr>
        <a:xfrm>
          <a:off x="0" y="0"/>
          <a:ext cx="0" cy="0"/>
          <a:chOff x="0" y="0"/>
          <a:chExt cx="0" cy="0"/>
        </a:xfrm>
      </p:grpSpPr>
      <p:sp>
        <p:nvSpPr>
          <p:cNvPr id="160" name="Google Shape;160;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1"/>
          <p:cNvGrpSpPr/>
          <p:nvPr/>
        </p:nvGrpSpPr>
        <p:grpSpPr>
          <a:xfrm>
            <a:off x="0" y="381001"/>
            <a:ext cx="1037850" cy="1016287"/>
            <a:chOff x="0" y="381001"/>
            <a:chExt cx="1037850" cy="1016287"/>
          </a:xfrm>
        </p:grpSpPr>
        <p:sp>
          <p:nvSpPr>
            <p:cNvPr id="165" name="Google Shape;165;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8" name="Google Shape;16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9" name="Shape 169"/>
        <p:cNvGrpSpPr/>
        <p:nvPr/>
      </p:nvGrpSpPr>
      <p:grpSpPr>
        <a:xfrm>
          <a:off x="0" y="0"/>
          <a:ext cx="0" cy="0"/>
          <a:chOff x="0" y="0"/>
          <a:chExt cx="0" cy="0"/>
        </a:xfrm>
      </p:grpSpPr>
      <p:sp>
        <p:nvSpPr>
          <p:cNvPr id="170" name="Google Shape;170;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22"/>
          <p:cNvGrpSpPr/>
          <p:nvPr/>
        </p:nvGrpSpPr>
        <p:grpSpPr>
          <a:xfrm>
            <a:off x="0" y="381001"/>
            <a:ext cx="1037850" cy="1016287"/>
            <a:chOff x="0" y="381001"/>
            <a:chExt cx="1037850" cy="1016287"/>
          </a:xfrm>
        </p:grpSpPr>
        <p:sp>
          <p:nvSpPr>
            <p:cNvPr id="175" name="Google Shape;175;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0" name="Shape 180"/>
        <p:cNvGrpSpPr/>
        <p:nvPr/>
      </p:nvGrpSpPr>
      <p:grpSpPr>
        <a:xfrm>
          <a:off x="0" y="0"/>
          <a:ext cx="0" cy="0"/>
          <a:chOff x="0" y="0"/>
          <a:chExt cx="0" cy="0"/>
        </a:xfrm>
      </p:grpSpPr>
      <p:sp>
        <p:nvSpPr>
          <p:cNvPr id="181" name="Google Shape;181;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23"/>
          <p:cNvGrpSpPr/>
          <p:nvPr/>
        </p:nvGrpSpPr>
        <p:grpSpPr>
          <a:xfrm>
            <a:off x="4406400" y="0"/>
            <a:ext cx="4737600" cy="5143500"/>
            <a:chOff x="4406400" y="0"/>
            <a:chExt cx="4737600" cy="5143500"/>
          </a:xfrm>
        </p:grpSpPr>
        <p:sp>
          <p:nvSpPr>
            <p:cNvPr id="186" name="Google Shape;186;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5" name="Google Shape;20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6" name="Shape 206"/>
        <p:cNvGrpSpPr/>
        <p:nvPr/>
      </p:nvGrpSpPr>
      <p:grpSpPr>
        <a:xfrm>
          <a:off x="0" y="0"/>
          <a:ext cx="0" cy="0"/>
          <a:chOff x="0" y="0"/>
          <a:chExt cx="0" cy="0"/>
        </a:xfrm>
      </p:grpSpPr>
      <p:sp>
        <p:nvSpPr>
          <p:cNvPr id="207" name="Google Shape;207;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4"/>
          <p:cNvGrpSpPr/>
          <p:nvPr/>
        </p:nvGrpSpPr>
        <p:grpSpPr>
          <a:xfrm>
            <a:off x="0" y="381001"/>
            <a:ext cx="1037850" cy="1016287"/>
            <a:chOff x="0" y="381001"/>
            <a:chExt cx="1037850" cy="1016287"/>
          </a:xfrm>
        </p:grpSpPr>
        <p:sp>
          <p:nvSpPr>
            <p:cNvPr id="212" name="Google Shape;212;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16" name="Google Shape;216;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17" name="Google Shape;21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8" name="Shape 218"/>
        <p:cNvGrpSpPr/>
        <p:nvPr/>
      </p:nvGrpSpPr>
      <p:grpSpPr>
        <a:xfrm>
          <a:off x="0" y="0"/>
          <a:ext cx="0" cy="0"/>
          <a:chOff x="0" y="0"/>
          <a:chExt cx="0" cy="0"/>
        </a:xfrm>
      </p:grpSpPr>
      <p:grpSp>
        <p:nvGrpSpPr>
          <p:cNvPr id="219" name="Google Shape;219;p25"/>
          <p:cNvGrpSpPr/>
          <p:nvPr/>
        </p:nvGrpSpPr>
        <p:grpSpPr>
          <a:xfrm>
            <a:off x="0" y="4128572"/>
            <a:ext cx="698925" cy="684657"/>
            <a:chOff x="0" y="3785672"/>
            <a:chExt cx="698925" cy="684657"/>
          </a:xfrm>
        </p:grpSpPr>
        <p:sp>
          <p:nvSpPr>
            <p:cNvPr id="220" name="Google Shape;220;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223" name="Google Shape;22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8" name="Shape 228"/>
        <p:cNvGrpSpPr/>
        <p:nvPr/>
      </p:nvGrpSpPr>
      <p:grpSpPr>
        <a:xfrm>
          <a:off x="0" y="0"/>
          <a:ext cx="0" cy="0"/>
          <a:chOff x="0" y="0"/>
          <a:chExt cx="0" cy="0"/>
        </a:xfrm>
      </p:grpSpPr>
      <p:grpSp>
        <p:nvGrpSpPr>
          <p:cNvPr id="229" name="Google Shape;229;p26"/>
          <p:cNvGrpSpPr/>
          <p:nvPr/>
        </p:nvGrpSpPr>
        <p:grpSpPr>
          <a:xfrm>
            <a:off x="4406400" y="0"/>
            <a:ext cx="4737600" cy="5143065"/>
            <a:chOff x="4406400" y="0"/>
            <a:chExt cx="4737600" cy="5143065"/>
          </a:xfrm>
        </p:grpSpPr>
        <p:sp>
          <p:nvSpPr>
            <p:cNvPr id="230" name="Google Shape;230;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49" name="Google Shape;249;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0" name="Google Shape;25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5" name="Shape 255"/>
        <p:cNvGrpSpPr/>
        <p:nvPr/>
      </p:nvGrpSpPr>
      <p:grpSpPr>
        <a:xfrm>
          <a:off x="0" y="0"/>
          <a:ext cx="0" cy="0"/>
          <a:chOff x="0" y="0"/>
          <a:chExt cx="0" cy="0"/>
        </a:xfrm>
      </p:grpSpPr>
      <p:sp>
        <p:nvSpPr>
          <p:cNvPr id="256" name="Google Shape;25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57" name="Shape 257"/>
        <p:cNvGrpSpPr/>
        <p:nvPr/>
      </p:nvGrpSpPr>
      <p:grpSpPr>
        <a:xfrm>
          <a:off x="0" y="0"/>
          <a:ext cx="0" cy="0"/>
          <a:chOff x="0" y="0"/>
          <a:chExt cx="0" cy="0"/>
        </a:xfrm>
      </p:grpSpPr>
      <p:pic>
        <p:nvPicPr>
          <p:cNvPr descr="offset_comp_343059.jpg" id="258" name="Google Shape;258;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59" name="Google Shape;25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0" name="Google Shape;260;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61" name="Google Shape;26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2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8"/>
          <p:cNvGrpSpPr/>
          <p:nvPr/>
        </p:nvGrpSpPr>
        <p:grpSpPr>
          <a:xfrm>
            <a:off x="0" y="381001"/>
            <a:ext cx="1037850" cy="1016287"/>
            <a:chOff x="0" y="381001"/>
            <a:chExt cx="1037850" cy="1016287"/>
          </a:xfrm>
        </p:grpSpPr>
        <p:sp>
          <p:nvSpPr>
            <p:cNvPr id="267" name="Google Shape;267;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54.png"/><Relationship Id="rId7" Type="http://schemas.openxmlformats.org/officeDocument/2006/relationships/image" Target="../media/image32.png"/><Relationship Id="rId8"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47.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49.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image" Target="../media/image51.png"/><Relationship Id="rId5"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61.png"/><Relationship Id="rId7" Type="http://schemas.openxmlformats.org/officeDocument/2006/relationships/image" Target="../media/image63.png"/><Relationship Id="rId8"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hyperlink" Target="http://drive.google.com/file/d/19xAGwP6PBw1sozBNcG-XvySwoDDKCTnQ/view" TargetMode="External"/><Relationship Id="rId4" Type="http://schemas.openxmlformats.org/officeDocument/2006/relationships/image" Target="../media/image5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ctrTitle"/>
          </p:nvPr>
        </p:nvSpPr>
        <p:spPr>
          <a:xfrm>
            <a:off x="3576950" y="9928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UAV</a:t>
            </a:r>
            <a:endParaRPr/>
          </a:p>
          <a:p>
            <a:pPr indent="0" lvl="0" marL="0" rtl="0" algn="l">
              <a:spcBef>
                <a:spcPts val="0"/>
              </a:spcBef>
              <a:spcAft>
                <a:spcPts val="0"/>
              </a:spcAft>
              <a:buNone/>
            </a:pPr>
            <a:r>
              <a:rPr lang="en"/>
              <a:t>Presentation</a:t>
            </a:r>
            <a:endParaRPr/>
          </a:p>
        </p:txBody>
      </p:sp>
      <p:sp>
        <p:nvSpPr>
          <p:cNvPr id="274" name="Google Shape;274;p29"/>
          <p:cNvSpPr txBox="1"/>
          <p:nvPr>
            <p:ph idx="1" type="subTitle"/>
          </p:nvPr>
        </p:nvSpPr>
        <p:spPr>
          <a:xfrm>
            <a:off x="5352600" y="2502250"/>
            <a:ext cx="3470700" cy="253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Group E</a:t>
            </a:r>
            <a:endParaRPr/>
          </a:p>
          <a:p>
            <a:pPr indent="0" lvl="0" marL="0" rtl="0" algn="l">
              <a:lnSpc>
                <a:spcPct val="115000"/>
              </a:lnSpc>
              <a:spcBef>
                <a:spcPts val="1600"/>
              </a:spcBef>
              <a:spcAft>
                <a:spcPts val="0"/>
              </a:spcAft>
              <a:buNone/>
            </a:pPr>
            <a:r>
              <a:rPr lang="en"/>
              <a:t>Timothy Mah (A0121580R)</a:t>
            </a:r>
            <a:endParaRPr/>
          </a:p>
          <a:p>
            <a:pPr indent="0" lvl="0" marL="0" rtl="0" algn="l">
              <a:lnSpc>
                <a:spcPct val="115000"/>
              </a:lnSpc>
              <a:spcBef>
                <a:spcPts val="1600"/>
              </a:spcBef>
              <a:spcAft>
                <a:spcPts val="0"/>
              </a:spcAft>
              <a:buNone/>
            </a:pPr>
            <a:r>
              <a:rPr lang="en"/>
              <a:t>Kwok Ngai Tung (A0108484B)</a:t>
            </a:r>
            <a:endParaRPr/>
          </a:p>
          <a:p>
            <a:pPr indent="0" lvl="0" marL="0" rtl="0" algn="l">
              <a:lnSpc>
                <a:spcPct val="115000"/>
              </a:lnSpc>
              <a:spcBef>
                <a:spcPts val="1600"/>
              </a:spcBef>
              <a:spcAft>
                <a:spcPts val="0"/>
              </a:spcAft>
              <a:buNone/>
            </a:pPr>
            <a:r>
              <a:rPr lang="en"/>
              <a:t>Johan Iswara Ngadimin (A0186471X)</a:t>
            </a:r>
            <a:endParaRPr/>
          </a:p>
          <a:p>
            <a:pPr indent="0" lvl="0" marL="0" rtl="0" algn="l">
              <a:lnSpc>
                <a:spcPct val="115000"/>
              </a:lnSpc>
              <a:spcBef>
                <a:spcPts val="1600"/>
              </a:spcBef>
              <a:spcAft>
                <a:spcPts val="0"/>
              </a:spcAft>
              <a:buNone/>
            </a:pPr>
            <a:r>
              <a:rPr lang="en"/>
              <a:t>Julius Wanner (A0195873L)</a:t>
            </a:r>
            <a:endParaRPr/>
          </a:p>
          <a:p>
            <a:pPr indent="0" lvl="0" marL="0" rtl="0" algn="l">
              <a:lnSpc>
                <a:spcPct val="115000"/>
              </a:lnSpc>
              <a:spcBef>
                <a:spcPts val="1600"/>
              </a:spcBef>
              <a:spcAft>
                <a:spcPts val="1600"/>
              </a:spcAft>
              <a:buNone/>
            </a:pPr>
            <a:r>
              <a:rPr lang="en"/>
              <a:t>Akshat Sharma(A0196368L)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for flight experiments 1 and 2</a:t>
            </a:r>
            <a:endParaRPr/>
          </a:p>
        </p:txBody>
      </p:sp>
      <p:sp>
        <p:nvSpPr>
          <p:cNvPr id="381" name="Google Shape;381;p38"/>
          <p:cNvSpPr txBox="1"/>
          <p:nvPr/>
        </p:nvSpPr>
        <p:spPr>
          <a:xfrm>
            <a:off x="1158072" y="1900925"/>
            <a:ext cx="734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382" name="Google Shape;382;p38"/>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Decode obstacles.txt file</a:t>
            </a:r>
            <a:endParaRPr sz="1000">
              <a:solidFill>
                <a:srgbClr val="FFFFFF"/>
              </a:solidFill>
              <a:latin typeface="Roboto"/>
              <a:ea typeface="Roboto"/>
              <a:cs typeface="Roboto"/>
              <a:sym typeface="Roboto"/>
            </a:endParaRPr>
          </a:p>
        </p:txBody>
      </p:sp>
      <p:sp>
        <p:nvSpPr>
          <p:cNvPr id="383" name="Google Shape;383;p38"/>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384" name="Google Shape;384;p38"/>
          <p:cNvSpPr txBox="1"/>
          <p:nvPr/>
        </p:nvSpPr>
        <p:spPr>
          <a:xfrm>
            <a:off x="2456224" y="1900925"/>
            <a:ext cx="690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385" name="Google Shape;385;p38"/>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Design take-off path at A</a:t>
            </a:r>
            <a:endParaRPr sz="1000">
              <a:solidFill>
                <a:srgbClr val="FFFFFF"/>
              </a:solidFill>
              <a:latin typeface="Roboto"/>
              <a:ea typeface="Roboto"/>
              <a:cs typeface="Roboto"/>
              <a:sym typeface="Roboto"/>
            </a:endParaRPr>
          </a:p>
        </p:txBody>
      </p:sp>
      <p:sp>
        <p:nvSpPr>
          <p:cNvPr id="386" name="Google Shape;386;p38"/>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cxnSp>
        <p:nvCxnSpPr>
          <p:cNvPr id="387" name="Google Shape;387;p38"/>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88" name="Google Shape;388;p38"/>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89" name="Google Shape;389;p38"/>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90" name="Google Shape;390;p38"/>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91" name="Google Shape;391;p38"/>
          <p:cNvSpPr/>
          <p:nvPr/>
        </p:nvSpPr>
        <p:spPr>
          <a:xfrm>
            <a:off x="23217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2" name="Google Shape;392;p38"/>
          <p:cNvSpPr/>
          <p:nvPr/>
        </p:nvSpPr>
        <p:spPr>
          <a:xfrm flipH="1">
            <a:off x="2311949" y="2620483"/>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for flight experiments 1 and 2</a:t>
            </a:r>
            <a:endParaRPr/>
          </a:p>
        </p:txBody>
      </p:sp>
      <p:sp>
        <p:nvSpPr>
          <p:cNvPr id="398" name="Google Shape;398;p39"/>
          <p:cNvSpPr txBox="1"/>
          <p:nvPr/>
        </p:nvSpPr>
        <p:spPr>
          <a:xfrm>
            <a:off x="1158072" y="1900925"/>
            <a:ext cx="734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399" name="Google Shape;399;p39"/>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Decode obstacles.txt file</a:t>
            </a:r>
            <a:endParaRPr sz="1000">
              <a:solidFill>
                <a:srgbClr val="FFFFFF"/>
              </a:solidFill>
              <a:latin typeface="Roboto"/>
              <a:ea typeface="Roboto"/>
              <a:cs typeface="Roboto"/>
              <a:sym typeface="Roboto"/>
            </a:endParaRPr>
          </a:p>
        </p:txBody>
      </p:sp>
      <p:sp>
        <p:nvSpPr>
          <p:cNvPr id="400" name="Google Shape;400;p39"/>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01" name="Google Shape;401;p39"/>
          <p:cNvSpPr txBox="1"/>
          <p:nvPr/>
        </p:nvSpPr>
        <p:spPr>
          <a:xfrm>
            <a:off x="2456224" y="1900925"/>
            <a:ext cx="690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02" name="Google Shape;402;p39"/>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Design take-off path at A</a:t>
            </a:r>
            <a:endParaRPr sz="1000">
              <a:solidFill>
                <a:srgbClr val="FFFFFF"/>
              </a:solidFill>
              <a:latin typeface="Roboto"/>
              <a:ea typeface="Roboto"/>
              <a:cs typeface="Roboto"/>
              <a:sym typeface="Roboto"/>
            </a:endParaRPr>
          </a:p>
        </p:txBody>
      </p:sp>
      <p:sp>
        <p:nvSpPr>
          <p:cNvPr id="403" name="Google Shape;403;p39"/>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04" name="Google Shape;404;p39"/>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05" name="Google Shape;405;p39"/>
          <p:cNvSpPr txBox="1"/>
          <p:nvPr/>
        </p:nvSpPr>
        <p:spPr>
          <a:xfrm>
            <a:off x="3438900" y="2894125"/>
            <a:ext cx="1136400" cy="54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Navigate amongst waypoints.</a:t>
            </a:r>
            <a:endParaRPr sz="1000">
              <a:solidFill>
                <a:srgbClr val="FFFFFF"/>
              </a:solidFill>
              <a:latin typeface="Roboto"/>
              <a:ea typeface="Roboto"/>
              <a:cs typeface="Roboto"/>
              <a:sym typeface="Roboto"/>
            </a:endParaRPr>
          </a:p>
        </p:txBody>
      </p:sp>
      <p:sp>
        <p:nvSpPr>
          <p:cNvPr id="406" name="Google Shape;406;p39"/>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cxnSp>
        <p:nvCxnSpPr>
          <p:cNvPr id="407" name="Google Shape;407;p39"/>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08" name="Google Shape;408;p39"/>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9" name="Google Shape;409;p39"/>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10" name="Google Shape;410;p39"/>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cxnSp>
        <p:nvCxnSpPr>
          <p:cNvPr id="411" name="Google Shape;411;p39"/>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12" name="Google Shape;412;p39"/>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13" name="Google Shape;413;p39"/>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14" name="Google Shape;414;p39"/>
          <p:cNvSpPr/>
          <p:nvPr/>
        </p:nvSpPr>
        <p:spPr>
          <a:xfrm>
            <a:off x="23217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15" name="Google Shape;415;p39"/>
          <p:cNvSpPr/>
          <p:nvPr/>
        </p:nvSpPr>
        <p:spPr>
          <a:xfrm flipH="1">
            <a:off x="2311949" y="2620483"/>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for flight experiments 1 and 2</a:t>
            </a:r>
            <a:endParaRPr/>
          </a:p>
        </p:txBody>
      </p:sp>
      <p:sp>
        <p:nvSpPr>
          <p:cNvPr id="421" name="Google Shape;421;p40"/>
          <p:cNvSpPr txBox="1"/>
          <p:nvPr/>
        </p:nvSpPr>
        <p:spPr>
          <a:xfrm>
            <a:off x="1158072" y="1900925"/>
            <a:ext cx="734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22" name="Google Shape;422;p40"/>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Decode obstacles.txt file</a:t>
            </a:r>
            <a:endParaRPr sz="1000">
              <a:solidFill>
                <a:srgbClr val="FFFFFF"/>
              </a:solidFill>
              <a:latin typeface="Roboto"/>
              <a:ea typeface="Roboto"/>
              <a:cs typeface="Roboto"/>
              <a:sym typeface="Roboto"/>
            </a:endParaRPr>
          </a:p>
        </p:txBody>
      </p:sp>
      <p:sp>
        <p:nvSpPr>
          <p:cNvPr id="423" name="Google Shape;423;p40"/>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24" name="Google Shape;424;p40"/>
          <p:cNvSpPr txBox="1"/>
          <p:nvPr/>
        </p:nvSpPr>
        <p:spPr>
          <a:xfrm>
            <a:off x="2456224" y="1900925"/>
            <a:ext cx="690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25" name="Google Shape;425;p40"/>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Design take-off path at A</a:t>
            </a:r>
            <a:endParaRPr sz="1000">
              <a:solidFill>
                <a:srgbClr val="FFFFFF"/>
              </a:solidFill>
              <a:latin typeface="Roboto"/>
              <a:ea typeface="Roboto"/>
              <a:cs typeface="Roboto"/>
              <a:sym typeface="Roboto"/>
            </a:endParaRPr>
          </a:p>
        </p:txBody>
      </p:sp>
      <p:sp>
        <p:nvSpPr>
          <p:cNvPr id="426" name="Google Shape;426;p40"/>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27" name="Google Shape;427;p40"/>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28" name="Google Shape;428;p40"/>
          <p:cNvSpPr txBox="1"/>
          <p:nvPr/>
        </p:nvSpPr>
        <p:spPr>
          <a:xfrm>
            <a:off x="3438900" y="2894125"/>
            <a:ext cx="1136400" cy="54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Navigate amongst waypoints.</a:t>
            </a:r>
            <a:endParaRPr sz="1000">
              <a:solidFill>
                <a:srgbClr val="FFFFFF"/>
              </a:solidFill>
              <a:latin typeface="Roboto"/>
              <a:ea typeface="Roboto"/>
              <a:cs typeface="Roboto"/>
              <a:sym typeface="Roboto"/>
            </a:endParaRPr>
          </a:p>
        </p:txBody>
      </p:sp>
      <p:sp>
        <p:nvSpPr>
          <p:cNvPr id="429" name="Google Shape;429;p40"/>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30" name="Google Shape;430;p40"/>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chemeClr val="lt1"/>
              </a:solidFill>
              <a:latin typeface="Roboto"/>
              <a:ea typeface="Roboto"/>
              <a:cs typeface="Roboto"/>
              <a:sym typeface="Roboto"/>
            </a:endParaRPr>
          </a:p>
        </p:txBody>
      </p:sp>
      <p:sp>
        <p:nvSpPr>
          <p:cNvPr id="431" name="Google Shape;431;p40"/>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Design landing path at C</a:t>
            </a:r>
            <a:endParaRPr sz="1000">
              <a:solidFill>
                <a:schemeClr val="lt1"/>
              </a:solidFill>
              <a:latin typeface="Roboto"/>
              <a:ea typeface="Roboto"/>
              <a:cs typeface="Roboto"/>
              <a:sym typeface="Roboto"/>
            </a:endParaRPr>
          </a:p>
        </p:txBody>
      </p:sp>
      <p:sp>
        <p:nvSpPr>
          <p:cNvPr id="432" name="Google Shape;432;p40"/>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chemeClr val="lt1"/>
              </a:solidFill>
              <a:latin typeface="Roboto"/>
              <a:ea typeface="Roboto"/>
              <a:cs typeface="Roboto"/>
              <a:sym typeface="Roboto"/>
            </a:endParaRPr>
          </a:p>
        </p:txBody>
      </p:sp>
      <p:cxnSp>
        <p:nvCxnSpPr>
          <p:cNvPr id="433" name="Google Shape;433;p40"/>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34" name="Google Shape;434;p40"/>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35" name="Google Shape;435;p40"/>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36" name="Google Shape;436;p40"/>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cxnSp>
        <p:nvCxnSpPr>
          <p:cNvPr id="437" name="Google Shape;437;p40"/>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38" name="Google Shape;438;p40"/>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39" name="Google Shape;439;p40"/>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40" name="Google Shape;440;p40"/>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41" name="Google Shape;441;p40"/>
          <p:cNvSpPr/>
          <p:nvPr/>
        </p:nvSpPr>
        <p:spPr>
          <a:xfrm flipH="1">
            <a:off x="4495049" y="2620483"/>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2" name="Google Shape;442;p40"/>
          <p:cNvSpPr/>
          <p:nvPr/>
        </p:nvSpPr>
        <p:spPr>
          <a:xfrm>
            <a:off x="23217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3" name="Google Shape;443;p40"/>
          <p:cNvSpPr/>
          <p:nvPr/>
        </p:nvSpPr>
        <p:spPr>
          <a:xfrm>
            <a:off x="449505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4" name="Google Shape;444;p40"/>
          <p:cNvSpPr/>
          <p:nvPr/>
        </p:nvSpPr>
        <p:spPr>
          <a:xfrm flipH="1">
            <a:off x="2311949" y="2620483"/>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for flight experiments 1 and 2</a:t>
            </a:r>
            <a:endParaRPr/>
          </a:p>
        </p:txBody>
      </p:sp>
      <p:sp>
        <p:nvSpPr>
          <p:cNvPr id="450" name="Google Shape;450;p41"/>
          <p:cNvSpPr txBox="1"/>
          <p:nvPr/>
        </p:nvSpPr>
        <p:spPr>
          <a:xfrm>
            <a:off x="1158072" y="1900925"/>
            <a:ext cx="734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51" name="Google Shape;451;p41"/>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Decode obstacles.txt file</a:t>
            </a:r>
            <a:endParaRPr sz="1000">
              <a:solidFill>
                <a:srgbClr val="FFFFFF"/>
              </a:solidFill>
              <a:latin typeface="Roboto"/>
              <a:ea typeface="Roboto"/>
              <a:cs typeface="Roboto"/>
              <a:sym typeface="Roboto"/>
            </a:endParaRPr>
          </a:p>
        </p:txBody>
      </p:sp>
      <p:sp>
        <p:nvSpPr>
          <p:cNvPr id="452" name="Google Shape;452;p41"/>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53" name="Google Shape;453;p41"/>
          <p:cNvSpPr txBox="1"/>
          <p:nvPr/>
        </p:nvSpPr>
        <p:spPr>
          <a:xfrm>
            <a:off x="2456224" y="1900925"/>
            <a:ext cx="690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54" name="Google Shape;454;p41"/>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Design take-off path at A</a:t>
            </a:r>
            <a:endParaRPr sz="1000">
              <a:solidFill>
                <a:srgbClr val="FFFFFF"/>
              </a:solidFill>
              <a:latin typeface="Roboto"/>
              <a:ea typeface="Roboto"/>
              <a:cs typeface="Roboto"/>
              <a:sym typeface="Roboto"/>
            </a:endParaRPr>
          </a:p>
        </p:txBody>
      </p:sp>
      <p:sp>
        <p:nvSpPr>
          <p:cNvPr id="455" name="Google Shape;455;p41"/>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56" name="Google Shape;456;p41"/>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57" name="Google Shape;457;p41"/>
          <p:cNvSpPr txBox="1"/>
          <p:nvPr/>
        </p:nvSpPr>
        <p:spPr>
          <a:xfrm>
            <a:off x="3438900" y="2894125"/>
            <a:ext cx="1136400" cy="54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Navigate amongst waypoints.</a:t>
            </a:r>
            <a:endParaRPr sz="1000">
              <a:solidFill>
                <a:srgbClr val="FFFFFF"/>
              </a:solidFill>
              <a:latin typeface="Roboto"/>
              <a:ea typeface="Roboto"/>
              <a:cs typeface="Roboto"/>
              <a:sym typeface="Roboto"/>
            </a:endParaRPr>
          </a:p>
        </p:txBody>
      </p:sp>
      <p:sp>
        <p:nvSpPr>
          <p:cNvPr id="458" name="Google Shape;458;p41"/>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459" name="Google Shape;459;p41"/>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chemeClr val="lt1"/>
              </a:solidFill>
              <a:latin typeface="Roboto"/>
              <a:ea typeface="Roboto"/>
              <a:cs typeface="Roboto"/>
              <a:sym typeface="Roboto"/>
            </a:endParaRPr>
          </a:p>
        </p:txBody>
      </p:sp>
      <p:sp>
        <p:nvSpPr>
          <p:cNvPr id="460" name="Google Shape;460;p41"/>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Design landing path at C</a:t>
            </a:r>
            <a:endParaRPr sz="1000">
              <a:solidFill>
                <a:schemeClr val="lt1"/>
              </a:solidFill>
              <a:latin typeface="Roboto"/>
              <a:ea typeface="Roboto"/>
              <a:cs typeface="Roboto"/>
              <a:sym typeface="Roboto"/>
            </a:endParaRPr>
          </a:p>
        </p:txBody>
      </p:sp>
      <p:sp>
        <p:nvSpPr>
          <p:cNvPr id="461" name="Google Shape;461;p41"/>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chemeClr val="lt1"/>
              </a:solidFill>
              <a:latin typeface="Roboto"/>
              <a:ea typeface="Roboto"/>
              <a:cs typeface="Roboto"/>
              <a:sym typeface="Roboto"/>
            </a:endParaRPr>
          </a:p>
        </p:txBody>
      </p:sp>
      <p:cxnSp>
        <p:nvCxnSpPr>
          <p:cNvPr id="462" name="Google Shape;462;p41"/>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63" name="Google Shape;463;p41"/>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64" name="Google Shape;464;p41"/>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65" name="Google Shape;465;p41"/>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66" name="Google Shape;466;p41"/>
          <p:cNvSpPr/>
          <p:nvPr/>
        </p:nvSpPr>
        <p:spPr>
          <a:xfrm flipH="1">
            <a:off x="560375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99999"/>
                </a:solidFill>
              </a:rPr>
              <a:t>  </a:t>
            </a:r>
            <a:endParaRPr>
              <a:solidFill>
                <a:srgbClr val="999999"/>
              </a:solidFill>
            </a:endParaRPr>
          </a:p>
        </p:txBody>
      </p:sp>
      <p:sp>
        <p:nvSpPr>
          <p:cNvPr id="467" name="Google Shape;467;p41"/>
          <p:cNvSpPr/>
          <p:nvPr/>
        </p:nvSpPr>
        <p:spPr>
          <a:xfrm>
            <a:off x="56034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68" name="Google Shape;468;p41"/>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69" name="Google Shape;469;p41"/>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70" name="Google Shape;470;p41"/>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71" name="Google Shape;471;p41"/>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72" name="Google Shape;472;p41"/>
          <p:cNvSpPr/>
          <p:nvPr/>
        </p:nvSpPr>
        <p:spPr>
          <a:xfrm flipH="1">
            <a:off x="4495049" y="2620483"/>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73" name="Google Shape;473;p41"/>
          <p:cNvSpPr/>
          <p:nvPr/>
        </p:nvSpPr>
        <p:spPr>
          <a:xfrm>
            <a:off x="23217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74" name="Google Shape;474;p41"/>
          <p:cNvSpPr/>
          <p:nvPr/>
        </p:nvSpPr>
        <p:spPr>
          <a:xfrm>
            <a:off x="449505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75" name="Google Shape;475;p41"/>
          <p:cNvSpPr/>
          <p:nvPr/>
        </p:nvSpPr>
        <p:spPr>
          <a:xfrm flipH="1">
            <a:off x="2311949" y="2620483"/>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76" name="Google Shape;476;p41"/>
          <p:cNvSpPr txBox="1"/>
          <p:nvPr/>
        </p:nvSpPr>
        <p:spPr>
          <a:xfrm>
            <a:off x="5603425" y="2757300"/>
            <a:ext cx="1136400" cy="5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Combine waypoints to form path.txt</a:t>
            </a:r>
            <a:endParaRPr sz="10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2"/>
          <p:cNvSpPr txBox="1"/>
          <p:nvPr>
            <p:ph type="title"/>
          </p:nvPr>
        </p:nvSpPr>
        <p:spPr>
          <a:xfrm>
            <a:off x="0" y="1976675"/>
            <a:ext cx="9144000" cy="10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Path Planning</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Probabilistic Roadmap (PRM)</a:t>
            </a:r>
            <a:endParaRPr/>
          </a:p>
        </p:txBody>
      </p:sp>
      <p:sp>
        <p:nvSpPr>
          <p:cNvPr id="487" name="Google Shape;487;p43"/>
          <p:cNvSpPr txBox="1"/>
          <p:nvPr>
            <p:ph idx="1" type="body"/>
          </p:nvPr>
        </p:nvSpPr>
        <p:spPr>
          <a:xfrm>
            <a:off x="1297500" y="1440525"/>
            <a:ext cx="5609700" cy="124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
                <a:solidFill>
                  <a:srgbClr val="FFFFFF"/>
                </a:solidFill>
              </a:rPr>
              <a:t>Construction Phase</a:t>
            </a:r>
            <a:endParaRPr>
              <a:solidFill>
                <a:srgbClr val="FFFFFF"/>
              </a:solidFill>
            </a:endParaRPr>
          </a:p>
          <a:p>
            <a:pPr indent="-304800" lvl="1" marL="914400" rtl="0" algn="l">
              <a:spcBef>
                <a:spcPts val="0"/>
              </a:spcBef>
              <a:spcAft>
                <a:spcPts val="0"/>
              </a:spcAft>
              <a:buClr>
                <a:srgbClr val="FFFFFF"/>
              </a:buClr>
              <a:buSzPts val="1200"/>
              <a:buChar char="○"/>
            </a:pPr>
            <a:r>
              <a:rPr lang="en" sz="1200">
                <a:solidFill>
                  <a:srgbClr val="FFFFFF"/>
                </a:solidFill>
              </a:rPr>
              <a:t>Generate random nodes in free spaces</a:t>
            </a:r>
            <a:endParaRPr sz="1200">
              <a:solidFill>
                <a:srgbClr val="FFFFFF"/>
              </a:solidFill>
            </a:endParaRPr>
          </a:p>
          <a:p>
            <a:pPr indent="-304800" lvl="1" marL="914400" rtl="0" algn="l">
              <a:spcBef>
                <a:spcPts val="0"/>
              </a:spcBef>
              <a:spcAft>
                <a:spcPts val="0"/>
              </a:spcAft>
              <a:buClr>
                <a:srgbClr val="FFFFFF"/>
              </a:buClr>
              <a:buSzPts val="1200"/>
              <a:buChar char="○"/>
            </a:pPr>
            <a:r>
              <a:rPr lang="en" sz="1200">
                <a:solidFill>
                  <a:srgbClr val="FFFFFF"/>
                </a:solidFill>
              </a:rPr>
              <a:t>Create rodmaps from random nodes</a:t>
            </a:r>
            <a:endParaRPr sz="1200">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Query Phase</a:t>
            </a:r>
            <a:endParaRPr>
              <a:solidFill>
                <a:srgbClr val="FFFFFF"/>
              </a:solidFill>
            </a:endParaRPr>
          </a:p>
          <a:p>
            <a:pPr indent="-304800" lvl="1" marL="914400" rtl="0" algn="l">
              <a:spcBef>
                <a:spcPts val="0"/>
              </a:spcBef>
              <a:spcAft>
                <a:spcPts val="0"/>
              </a:spcAft>
              <a:buClr>
                <a:srgbClr val="FFFFFF"/>
              </a:buClr>
              <a:buSzPts val="1200"/>
              <a:buChar char="○"/>
            </a:pPr>
            <a:r>
              <a:rPr lang="en" sz="1200">
                <a:solidFill>
                  <a:srgbClr val="FFFFFF"/>
                </a:solidFill>
              </a:rPr>
              <a:t>Obtain the most optimal roadmap by combining  several roadmaps</a:t>
            </a:r>
            <a:endParaRPr sz="1200">
              <a:solidFill>
                <a:srgbClr val="FFFFFF"/>
              </a:solidFill>
            </a:endParaRPr>
          </a:p>
        </p:txBody>
      </p:sp>
      <p:graphicFrame>
        <p:nvGraphicFramePr>
          <p:cNvPr id="488" name="Google Shape;488;p43"/>
          <p:cNvGraphicFramePr/>
          <p:nvPr/>
        </p:nvGraphicFramePr>
        <p:xfrm>
          <a:off x="104150" y="2809550"/>
          <a:ext cx="3000000" cy="3000000"/>
        </p:xfrm>
        <a:graphic>
          <a:graphicData uri="http://schemas.openxmlformats.org/drawingml/2006/table">
            <a:tbl>
              <a:tblPr>
                <a:noFill/>
                <a:tableStyleId>{3F6E7CA8-8B71-498C-9E41-06CE15B278B0}</a:tableStyleId>
              </a:tblPr>
              <a:tblGrid>
                <a:gridCol w="2233925"/>
                <a:gridCol w="2233925"/>
                <a:gridCol w="2233925"/>
                <a:gridCol w="2233925"/>
              </a:tblGrid>
              <a:tr h="1166975">
                <a:tc gridSpan="2" rowSpan="2">
                  <a:txBody>
                    <a:bodyPr/>
                    <a:lstStyle/>
                    <a:p>
                      <a:pPr indent="0" lvl="0" marL="0" rtl="0" algn="ctr">
                        <a:spcBef>
                          <a:spcPts val="0"/>
                        </a:spcBef>
                        <a:spcAft>
                          <a:spcPts val="0"/>
                        </a:spcAft>
                        <a:buNone/>
                      </a:pPr>
                      <a:r>
                        <a:rPr lang="en">
                          <a:solidFill>
                            <a:srgbClr val="FFFFFF"/>
                          </a:solidFill>
                        </a:rPr>
                        <a:t>Flight Case 1</a:t>
                      </a:r>
                      <a:endParaRPr>
                        <a:solidFill>
                          <a:srgbClr val="FFFFF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2" hMerge="1"/>
                <a:tc gridSpan="2" rowSpan="2">
                  <a:txBody>
                    <a:bodyPr/>
                    <a:lstStyle/>
                    <a:p>
                      <a:pPr indent="0" lvl="0" marL="0" rtl="0" algn="ctr">
                        <a:spcBef>
                          <a:spcPts val="0"/>
                        </a:spcBef>
                        <a:spcAft>
                          <a:spcPts val="0"/>
                        </a:spcAft>
                        <a:buNone/>
                      </a:pPr>
                      <a:r>
                        <a:rPr lang="en">
                          <a:solidFill>
                            <a:srgbClr val="FFFFFF"/>
                          </a:solidFill>
                        </a:rPr>
                        <a:t>Flight Case 2</a:t>
                      </a:r>
                      <a:endParaRPr>
                        <a:solidFill>
                          <a:srgbClr val="FFFFF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2" hMerge="1"/>
              </a:tr>
              <a:tr h="1166975">
                <a:tc gridSpan="2" vMerge="1"/>
                <a:tc hMerge="1" vMerge="1"/>
                <a:tc gridSpan="2" vMerge="1"/>
                <a:tc hMerge="1" vMerge="1"/>
              </a:tr>
            </a:tbl>
          </a:graphicData>
        </a:graphic>
      </p:graphicFrame>
      <p:pic>
        <p:nvPicPr>
          <p:cNvPr id="489" name="Google Shape;489;p43"/>
          <p:cNvPicPr preferRelativeResize="0"/>
          <p:nvPr/>
        </p:nvPicPr>
        <p:blipFill>
          <a:blip r:embed="rId3">
            <a:alphaModFix/>
          </a:blip>
          <a:stretch>
            <a:fillRect/>
          </a:stretch>
        </p:blipFill>
        <p:spPr>
          <a:xfrm>
            <a:off x="406075" y="3211500"/>
            <a:ext cx="1932001" cy="1932001"/>
          </a:xfrm>
          <a:prstGeom prst="rect">
            <a:avLst/>
          </a:prstGeom>
          <a:noFill/>
          <a:ln>
            <a:noFill/>
          </a:ln>
        </p:spPr>
      </p:pic>
      <p:pic>
        <p:nvPicPr>
          <p:cNvPr id="490" name="Google Shape;490;p43"/>
          <p:cNvPicPr preferRelativeResize="0"/>
          <p:nvPr/>
        </p:nvPicPr>
        <p:blipFill>
          <a:blip r:embed="rId4">
            <a:alphaModFix/>
          </a:blip>
          <a:stretch>
            <a:fillRect/>
          </a:stretch>
        </p:blipFill>
        <p:spPr>
          <a:xfrm>
            <a:off x="2338075" y="3211500"/>
            <a:ext cx="1932001" cy="1932001"/>
          </a:xfrm>
          <a:prstGeom prst="rect">
            <a:avLst/>
          </a:prstGeom>
          <a:noFill/>
          <a:ln>
            <a:noFill/>
          </a:ln>
        </p:spPr>
      </p:pic>
      <p:pic>
        <p:nvPicPr>
          <p:cNvPr id="491" name="Google Shape;491;p43"/>
          <p:cNvPicPr preferRelativeResize="0"/>
          <p:nvPr/>
        </p:nvPicPr>
        <p:blipFill>
          <a:blip r:embed="rId5">
            <a:alphaModFix/>
          </a:blip>
          <a:stretch>
            <a:fillRect/>
          </a:stretch>
        </p:blipFill>
        <p:spPr>
          <a:xfrm>
            <a:off x="4873925" y="3211500"/>
            <a:ext cx="1932001" cy="1932001"/>
          </a:xfrm>
          <a:prstGeom prst="rect">
            <a:avLst/>
          </a:prstGeom>
          <a:noFill/>
          <a:ln>
            <a:noFill/>
          </a:ln>
        </p:spPr>
      </p:pic>
      <p:pic>
        <p:nvPicPr>
          <p:cNvPr id="492" name="Google Shape;492;p43"/>
          <p:cNvPicPr preferRelativeResize="0"/>
          <p:nvPr/>
        </p:nvPicPr>
        <p:blipFill>
          <a:blip r:embed="rId6">
            <a:alphaModFix/>
          </a:blip>
          <a:stretch>
            <a:fillRect/>
          </a:stretch>
        </p:blipFill>
        <p:spPr>
          <a:xfrm>
            <a:off x="6805925" y="3211500"/>
            <a:ext cx="1932000" cy="1932000"/>
          </a:xfrm>
          <a:prstGeom prst="rect">
            <a:avLst/>
          </a:prstGeom>
          <a:noFill/>
          <a:ln>
            <a:noFill/>
          </a:ln>
        </p:spPr>
      </p:pic>
      <p:pic>
        <p:nvPicPr>
          <p:cNvPr id="493" name="Google Shape;493;p43"/>
          <p:cNvPicPr preferRelativeResize="0"/>
          <p:nvPr/>
        </p:nvPicPr>
        <p:blipFill>
          <a:blip r:embed="rId7">
            <a:alphaModFix/>
          </a:blip>
          <a:stretch>
            <a:fillRect/>
          </a:stretch>
        </p:blipFill>
        <p:spPr>
          <a:xfrm>
            <a:off x="6805925" y="700100"/>
            <a:ext cx="1932000" cy="19238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Truncation</a:t>
            </a:r>
            <a:endParaRPr/>
          </a:p>
        </p:txBody>
      </p:sp>
      <p:sp>
        <p:nvSpPr>
          <p:cNvPr id="499" name="Google Shape;499;p44"/>
          <p:cNvSpPr txBox="1"/>
          <p:nvPr>
            <p:ph idx="1" type="body"/>
          </p:nvPr>
        </p:nvSpPr>
        <p:spPr>
          <a:xfrm>
            <a:off x="1382800" y="1130725"/>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Aim</a:t>
            </a:r>
            <a:r>
              <a:rPr lang="en" u="sng"/>
              <a:t>:</a:t>
            </a:r>
            <a:r>
              <a:rPr lang="en"/>
              <a:t>	Decrease the UAVs path completion time by eliminating waypoints</a:t>
            </a:r>
            <a:endParaRPr/>
          </a:p>
          <a:p>
            <a:pPr indent="0" lvl="0" marL="0" rtl="0" algn="l">
              <a:spcBef>
                <a:spcPts val="1600"/>
              </a:spcBef>
              <a:spcAft>
                <a:spcPts val="0"/>
              </a:spcAft>
              <a:buNone/>
            </a:pPr>
            <a:r>
              <a:t/>
            </a:r>
            <a:endParaRPr u="sng"/>
          </a:p>
          <a:p>
            <a:pPr indent="0" lvl="0" marL="0" rtl="0" algn="l">
              <a:spcBef>
                <a:spcPts val="1600"/>
              </a:spcBef>
              <a:spcAft>
                <a:spcPts val="0"/>
              </a:spcAft>
              <a:buNone/>
            </a:pPr>
            <a:r>
              <a:rPr lang="en" u="sng"/>
              <a:t>Solution:</a:t>
            </a:r>
            <a:endParaRPr u="sng"/>
          </a:p>
          <a:p>
            <a:pPr indent="-311150" lvl="0" marL="457200" rtl="0" algn="l">
              <a:spcBef>
                <a:spcPts val="1600"/>
              </a:spcBef>
              <a:spcAft>
                <a:spcPts val="0"/>
              </a:spcAft>
              <a:buSzPts val="1300"/>
              <a:buAutoNum type="arabicPeriod"/>
            </a:pPr>
            <a:r>
              <a:rPr lang="en"/>
              <a:t>Delete intermediate waypoints on same line</a:t>
            </a:r>
            <a:endParaRPr/>
          </a:p>
          <a:p>
            <a:pPr indent="-311150" lvl="0" marL="457200" rtl="0" algn="l">
              <a:spcBef>
                <a:spcPts val="0"/>
              </a:spcBef>
              <a:spcAft>
                <a:spcPts val="0"/>
              </a:spcAft>
              <a:buSzPts val="1300"/>
              <a:buAutoNum type="arabicPeriod"/>
            </a:pPr>
            <a:r>
              <a:rPr lang="en"/>
              <a:t>Delete waypoints that are close together</a:t>
            </a:r>
            <a:endParaRPr/>
          </a:p>
          <a:p>
            <a:pPr indent="-311150" lvl="0" marL="457200" rtl="0" algn="l">
              <a:spcBef>
                <a:spcPts val="0"/>
              </a:spcBef>
              <a:spcAft>
                <a:spcPts val="0"/>
              </a:spcAft>
              <a:buSzPts val="1300"/>
              <a:buAutoNum type="arabicPeriod"/>
            </a:pPr>
            <a:r>
              <a:rPr lang="en"/>
              <a:t>Further intermediate truncation ensuring no collision</a:t>
            </a:r>
            <a:endParaRPr/>
          </a:p>
          <a:p>
            <a:pPr indent="0" lvl="0" marL="457200" rtl="0" algn="l">
              <a:spcBef>
                <a:spcPts val="1600"/>
              </a:spcBef>
              <a:spcAft>
                <a:spcPts val="1600"/>
              </a:spcAft>
              <a:buNone/>
            </a:pPr>
            <a:r>
              <a:t/>
            </a:r>
            <a:endParaRPr/>
          </a:p>
        </p:txBody>
      </p:sp>
      <p:sp>
        <p:nvSpPr>
          <p:cNvPr id="500" name="Google Shape;500;p44"/>
          <p:cNvSpPr/>
          <p:nvPr/>
        </p:nvSpPr>
        <p:spPr>
          <a:xfrm>
            <a:off x="6573621" y="1756185"/>
            <a:ext cx="143847" cy="139751"/>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7129909" y="1895969"/>
            <a:ext cx="143847" cy="139751"/>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7456328" y="2482694"/>
            <a:ext cx="143847" cy="139751"/>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4"/>
          <p:cNvSpPr/>
          <p:nvPr/>
        </p:nvSpPr>
        <p:spPr>
          <a:xfrm>
            <a:off x="8283726" y="2776056"/>
            <a:ext cx="143847" cy="139751"/>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4"/>
          <p:cNvSpPr/>
          <p:nvPr/>
        </p:nvSpPr>
        <p:spPr>
          <a:xfrm>
            <a:off x="8283726" y="3614179"/>
            <a:ext cx="143847" cy="139751"/>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4"/>
          <p:cNvSpPr/>
          <p:nvPr/>
        </p:nvSpPr>
        <p:spPr>
          <a:xfrm>
            <a:off x="8283726" y="3195118"/>
            <a:ext cx="143700" cy="1398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4"/>
          <p:cNvSpPr/>
          <p:nvPr/>
        </p:nvSpPr>
        <p:spPr>
          <a:xfrm>
            <a:off x="7623661" y="2570030"/>
            <a:ext cx="143700" cy="1398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4"/>
          <p:cNvSpPr/>
          <p:nvPr/>
        </p:nvSpPr>
        <p:spPr>
          <a:xfrm>
            <a:off x="7882278" y="3809754"/>
            <a:ext cx="143847" cy="139751"/>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4"/>
          <p:cNvSpPr/>
          <p:nvPr/>
        </p:nvSpPr>
        <p:spPr>
          <a:xfrm>
            <a:off x="7409000" y="3516392"/>
            <a:ext cx="143847" cy="139751"/>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4"/>
          <p:cNvSpPr/>
          <p:nvPr/>
        </p:nvSpPr>
        <p:spPr>
          <a:xfrm rot="-52791">
            <a:off x="7627370" y="2898449"/>
            <a:ext cx="507960" cy="499256"/>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 name="Google Shape;510;p44"/>
          <p:cNvCxnSpPr>
            <a:stCxn id="500" idx="5"/>
            <a:endCxn id="502" idx="1"/>
          </p:cNvCxnSpPr>
          <p:nvPr/>
        </p:nvCxnSpPr>
        <p:spPr>
          <a:xfrm>
            <a:off x="6696402" y="1875471"/>
            <a:ext cx="780900" cy="627600"/>
          </a:xfrm>
          <a:prstGeom prst="straightConnector1">
            <a:avLst/>
          </a:prstGeom>
          <a:noFill/>
          <a:ln cap="flat" cmpd="sng" w="9525">
            <a:solidFill>
              <a:schemeClr val="dk2"/>
            </a:solidFill>
            <a:prstDash val="solid"/>
            <a:round/>
            <a:headEnd len="med" w="med" type="none"/>
            <a:tailEnd len="med" w="med" type="triangle"/>
          </a:ln>
        </p:spPr>
      </p:cxnSp>
      <p:cxnSp>
        <p:nvCxnSpPr>
          <p:cNvPr id="511" name="Google Shape;511;p44"/>
          <p:cNvCxnSpPr>
            <a:stCxn id="500" idx="5"/>
            <a:endCxn id="503" idx="1"/>
          </p:cNvCxnSpPr>
          <p:nvPr/>
        </p:nvCxnSpPr>
        <p:spPr>
          <a:xfrm>
            <a:off x="6696402" y="1875471"/>
            <a:ext cx="1608300" cy="921000"/>
          </a:xfrm>
          <a:prstGeom prst="straightConnector1">
            <a:avLst/>
          </a:prstGeom>
          <a:noFill/>
          <a:ln cap="flat" cmpd="sng" w="9525">
            <a:solidFill>
              <a:schemeClr val="dk2"/>
            </a:solidFill>
            <a:prstDash val="solid"/>
            <a:round/>
            <a:headEnd len="med" w="med" type="none"/>
            <a:tailEnd len="med" w="med" type="triangle"/>
          </a:ln>
        </p:spPr>
      </p:cxnSp>
      <p:cxnSp>
        <p:nvCxnSpPr>
          <p:cNvPr id="512" name="Google Shape;512;p44"/>
          <p:cNvCxnSpPr>
            <a:stCxn id="503" idx="4"/>
            <a:endCxn id="507" idx="7"/>
          </p:cNvCxnSpPr>
          <p:nvPr/>
        </p:nvCxnSpPr>
        <p:spPr>
          <a:xfrm flipH="1">
            <a:off x="8004950" y="2915807"/>
            <a:ext cx="350700" cy="91440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p44"/>
          <p:cNvCxnSpPr>
            <a:stCxn id="507" idx="1"/>
            <a:endCxn id="508" idx="6"/>
          </p:cNvCxnSpPr>
          <p:nvPr/>
        </p:nvCxnSpPr>
        <p:spPr>
          <a:xfrm rot="10800000">
            <a:off x="7552944" y="3586320"/>
            <a:ext cx="350400" cy="243900"/>
          </a:xfrm>
          <a:prstGeom prst="straightConnector1">
            <a:avLst/>
          </a:prstGeom>
          <a:noFill/>
          <a:ln cap="flat" cmpd="sng" w="9525">
            <a:solidFill>
              <a:schemeClr val="dk2"/>
            </a:solidFill>
            <a:prstDash val="solid"/>
            <a:round/>
            <a:headEnd len="med" w="med" type="none"/>
            <a:tailEnd len="med" w="med" type="triangle"/>
          </a:ln>
        </p:spPr>
      </p:cxnSp>
      <p:sp>
        <p:nvSpPr>
          <p:cNvPr id="514" name="Google Shape;514;p44"/>
          <p:cNvSpPr/>
          <p:nvPr/>
        </p:nvSpPr>
        <p:spPr>
          <a:xfrm rot="-52791">
            <a:off x="6639295" y="2438424"/>
            <a:ext cx="507960" cy="499256"/>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p:nvPr/>
        </p:nvSpPr>
        <p:spPr>
          <a:xfrm rot="-52791">
            <a:off x="7824720" y="1851586"/>
            <a:ext cx="507960" cy="499256"/>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 name="Google Shape;516;p44"/>
          <p:cNvCxnSpPr>
            <a:stCxn id="500" idx="5"/>
            <a:endCxn id="504" idx="1"/>
          </p:cNvCxnSpPr>
          <p:nvPr/>
        </p:nvCxnSpPr>
        <p:spPr>
          <a:xfrm>
            <a:off x="6696402" y="1875471"/>
            <a:ext cx="1608300" cy="1759200"/>
          </a:xfrm>
          <a:prstGeom prst="straightConnector1">
            <a:avLst/>
          </a:prstGeom>
          <a:noFill/>
          <a:ln cap="flat" cmpd="sng" w="9525">
            <a:solidFill>
              <a:srgbClr val="CC0000"/>
            </a:solidFill>
            <a:prstDash val="dashDot"/>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
                                          </p:stCondLst>
                                        </p:cTn>
                                        <p:tgtEl>
                                          <p:spTgt spid="5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
                                          </p:stCondLst>
                                        </p:cTn>
                                        <p:tgtEl>
                                          <p:spTgt spid="5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5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1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Truncation</a:t>
            </a:r>
            <a:endParaRPr/>
          </a:p>
        </p:txBody>
      </p:sp>
      <p:pic>
        <p:nvPicPr>
          <p:cNvPr id="522" name="Google Shape;522;p45"/>
          <p:cNvPicPr preferRelativeResize="0"/>
          <p:nvPr/>
        </p:nvPicPr>
        <p:blipFill>
          <a:blip r:embed="rId3">
            <a:alphaModFix/>
          </a:blip>
          <a:stretch>
            <a:fillRect/>
          </a:stretch>
        </p:blipFill>
        <p:spPr>
          <a:xfrm>
            <a:off x="689476" y="1246000"/>
            <a:ext cx="7950148" cy="334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6"/>
          <p:cNvSpPr txBox="1"/>
          <p:nvPr>
            <p:ph type="title"/>
          </p:nvPr>
        </p:nvSpPr>
        <p:spPr>
          <a:xfrm>
            <a:off x="0" y="1956800"/>
            <a:ext cx="9144000" cy="10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Second-order Trajectory</a:t>
            </a:r>
            <a:endParaRPr sz="4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order Trajectory planning</a:t>
            </a:r>
            <a:endParaRPr/>
          </a:p>
        </p:txBody>
      </p:sp>
      <p:sp>
        <p:nvSpPr>
          <p:cNvPr id="533" name="Google Shape;533;p47"/>
          <p:cNvSpPr txBox="1"/>
          <p:nvPr>
            <p:ph idx="1" type="body"/>
          </p:nvPr>
        </p:nvSpPr>
        <p:spPr>
          <a:xfrm>
            <a:off x="1297500" y="1141100"/>
            <a:ext cx="7038900" cy="15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a:p>
            <a:pPr indent="-311150" lvl="0" marL="457200" rtl="0" algn="l">
              <a:spcBef>
                <a:spcPts val="1600"/>
              </a:spcBef>
              <a:spcAft>
                <a:spcPts val="0"/>
              </a:spcAft>
              <a:buSzPts val="1300"/>
              <a:buChar char="●"/>
            </a:pPr>
            <a:r>
              <a:rPr lang="en"/>
              <a:t>Applicable for smooth take-off &amp; landing</a:t>
            </a:r>
            <a:endParaRPr/>
          </a:p>
          <a:p>
            <a:pPr indent="-311150" lvl="0" marL="457200" rtl="0" algn="l">
              <a:spcBef>
                <a:spcPts val="0"/>
              </a:spcBef>
              <a:spcAft>
                <a:spcPts val="0"/>
              </a:spcAft>
              <a:buSzPts val="1300"/>
              <a:buChar char="●"/>
            </a:pPr>
            <a:r>
              <a:rPr lang="en"/>
              <a:t>Continuous</a:t>
            </a:r>
            <a:r>
              <a:rPr lang="en"/>
              <a:t> velocity</a:t>
            </a:r>
            <a:endParaRPr/>
          </a:p>
          <a:p>
            <a:pPr indent="-311150" lvl="0" marL="457200" rtl="0" algn="l">
              <a:spcBef>
                <a:spcPts val="0"/>
              </a:spcBef>
              <a:spcAft>
                <a:spcPts val="0"/>
              </a:spcAft>
              <a:buSzPts val="1300"/>
              <a:buChar char="●"/>
            </a:pPr>
            <a:r>
              <a:rPr lang="en"/>
              <a:t>W</a:t>
            </a:r>
            <a:r>
              <a:rPr lang="en"/>
              <a:t>aypoint passing velocities v</a:t>
            </a:r>
            <a:r>
              <a:rPr baseline="-25000" lang="en"/>
              <a:t>0</a:t>
            </a:r>
            <a:r>
              <a:rPr lang="en"/>
              <a:t> &gt; 0</a:t>
            </a:r>
            <a:endParaRPr/>
          </a:p>
          <a:p>
            <a:pPr indent="-311150" lvl="0" marL="457200" rtl="0" algn="l">
              <a:spcBef>
                <a:spcPts val="0"/>
              </a:spcBef>
              <a:spcAft>
                <a:spcPts val="0"/>
              </a:spcAft>
              <a:buSzPts val="1300"/>
              <a:buChar char="●"/>
            </a:pPr>
            <a:r>
              <a:rPr lang="en"/>
              <a:t>No overshoot</a:t>
            </a:r>
            <a:endParaRPr/>
          </a:p>
          <a:p>
            <a:pPr indent="-311150" lvl="0" marL="457200" rtl="0" algn="l">
              <a:spcBef>
                <a:spcPts val="0"/>
              </a:spcBef>
              <a:spcAft>
                <a:spcPts val="0"/>
              </a:spcAft>
              <a:buSzPts val="1300"/>
              <a:buChar char="●"/>
            </a:pPr>
            <a:r>
              <a:rPr lang="en"/>
              <a:t>Limits for velocity and acceleration</a:t>
            </a:r>
            <a:endParaRPr/>
          </a:p>
        </p:txBody>
      </p:sp>
      <p:pic>
        <p:nvPicPr>
          <p:cNvPr id="534" name="Google Shape;534;p47"/>
          <p:cNvPicPr preferRelativeResize="0"/>
          <p:nvPr/>
        </p:nvPicPr>
        <p:blipFill>
          <a:blip r:embed="rId3">
            <a:alphaModFix/>
          </a:blip>
          <a:stretch>
            <a:fillRect/>
          </a:stretch>
        </p:blipFill>
        <p:spPr>
          <a:xfrm>
            <a:off x="5569977" y="1681175"/>
            <a:ext cx="2824424" cy="258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80" name="Google Shape;280;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Unmanned aerial vehicles(UAV’s) are mainly used for applications such as surveillance and reconnaissance and their demand has been growing in the recent times.</a:t>
            </a:r>
            <a:endParaRPr/>
          </a:p>
          <a:p>
            <a:pPr indent="0" lvl="0" marL="0" rtl="0" algn="l">
              <a:spcBef>
                <a:spcPts val="1600"/>
              </a:spcBef>
              <a:spcAft>
                <a:spcPts val="0"/>
              </a:spcAft>
              <a:buNone/>
            </a:pPr>
            <a:r>
              <a:rPr lang="en"/>
              <a:t>The requirement for better and smaller UAV’s with higher intelligence, obstacle avoidance, better battery life and better path planning has been growing in recent times.</a:t>
            </a:r>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order Trajectory planning</a:t>
            </a:r>
            <a:endParaRPr/>
          </a:p>
        </p:txBody>
      </p:sp>
      <p:sp>
        <p:nvSpPr>
          <p:cNvPr id="540" name="Google Shape;540;p48"/>
          <p:cNvSpPr txBox="1"/>
          <p:nvPr>
            <p:ph idx="1" type="body"/>
          </p:nvPr>
        </p:nvSpPr>
        <p:spPr>
          <a:xfrm>
            <a:off x="1297500" y="1141100"/>
            <a:ext cx="7038900" cy="15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Challenge:</a:t>
            </a:r>
            <a:r>
              <a:rPr lang="en"/>
              <a:t> 	</a:t>
            </a:r>
            <a:r>
              <a:rPr lang="en"/>
              <a:t>Maintain goal heading with v</a:t>
            </a:r>
            <a:r>
              <a:rPr baseline="-25000" lang="en"/>
              <a:t>0 </a:t>
            </a:r>
            <a:r>
              <a:rPr lang="en"/>
              <a:t>&gt; 0     →   Find acceleration vector</a:t>
            </a:r>
            <a:endParaRPr/>
          </a:p>
          <a:p>
            <a:pPr indent="0" lvl="0" marL="0" rtl="0" algn="l">
              <a:spcBef>
                <a:spcPts val="1600"/>
              </a:spcBef>
              <a:spcAft>
                <a:spcPts val="1600"/>
              </a:spcAft>
              <a:buNone/>
            </a:pPr>
            <a:r>
              <a:t/>
            </a:r>
            <a:endParaRPr/>
          </a:p>
        </p:txBody>
      </p:sp>
      <p:sp>
        <p:nvSpPr>
          <p:cNvPr id="541" name="Google Shape;541;p48"/>
          <p:cNvSpPr/>
          <p:nvPr/>
        </p:nvSpPr>
        <p:spPr>
          <a:xfrm>
            <a:off x="3205225" y="2394600"/>
            <a:ext cx="157500" cy="144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48"/>
          <p:cNvCxnSpPr>
            <a:endCxn id="541" idx="1"/>
          </p:cNvCxnSpPr>
          <p:nvPr/>
        </p:nvCxnSpPr>
        <p:spPr>
          <a:xfrm>
            <a:off x="2372090" y="2027232"/>
            <a:ext cx="856200" cy="388500"/>
          </a:xfrm>
          <a:prstGeom prst="straightConnector1">
            <a:avLst/>
          </a:prstGeom>
          <a:noFill/>
          <a:ln cap="flat" cmpd="sng" w="9525">
            <a:solidFill>
              <a:schemeClr val="dk2"/>
            </a:solidFill>
            <a:prstDash val="solid"/>
            <a:round/>
            <a:headEnd len="med" w="med" type="none"/>
            <a:tailEnd len="med" w="med" type="triangle"/>
          </a:ln>
        </p:spPr>
      </p:cxnSp>
      <p:sp>
        <p:nvSpPr>
          <p:cNvPr id="543" name="Google Shape;543;p48"/>
          <p:cNvSpPr txBox="1"/>
          <p:nvPr/>
        </p:nvSpPr>
        <p:spPr>
          <a:xfrm>
            <a:off x="2686925" y="1813225"/>
            <a:ext cx="4134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v</a:t>
            </a:r>
            <a:r>
              <a:rPr baseline="-25000" lang="en">
                <a:solidFill>
                  <a:srgbClr val="FFFFFF"/>
                </a:solidFill>
                <a:latin typeface="Lato"/>
                <a:ea typeface="Lato"/>
                <a:cs typeface="Lato"/>
                <a:sym typeface="Lato"/>
              </a:rPr>
              <a:t>0</a:t>
            </a:r>
            <a:endParaRPr>
              <a:solidFill>
                <a:srgbClr val="FFFFFF"/>
              </a:solidFill>
              <a:latin typeface="Lato"/>
              <a:ea typeface="Lato"/>
              <a:cs typeface="Lato"/>
              <a:sym typeface="Lato"/>
            </a:endParaRPr>
          </a:p>
        </p:txBody>
      </p:sp>
      <p:cxnSp>
        <p:nvCxnSpPr>
          <p:cNvPr id="544" name="Google Shape;544;p48"/>
          <p:cNvCxnSpPr/>
          <p:nvPr/>
        </p:nvCxnSpPr>
        <p:spPr>
          <a:xfrm>
            <a:off x="3315060" y="2517768"/>
            <a:ext cx="121500" cy="637800"/>
          </a:xfrm>
          <a:prstGeom prst="straightConnector1">
            <a:avLst/>
          </a:prstGeom>
          <a:noFill/>
          <a:ln cap="flat" cmpd="sng" w="9525">
            <a:solidFill>
              <a:schemeClr val="dk2"/>
            </a:solidFill>
            <a:prstDash val="solid"/>
            <a:round/>
            <a:headEnd len="med" w="med" type="none"/>
            <a:tailEnd len="med" w="med" type="triangle"/>
          </a:ln>
        </p:spPr>
      </p:cxnSp>
      <p:sp>
        <p:nvSpPr>
          <p:cNvPr id="545" name="Google Shape;545;p48"/>
          <p:cNvSpPr txBox="1"/>
          <p:nvPr/>
        </p:nvSpPr>
        <p:spPr>
          <a:xfrm>
            <a:off x="3517550" y="2855325"/>
            <a:ext cx="4134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v</a:t>
            </a:r>
            <a:r>
              <a:rPr baseline="-25000" lang="en">
                <a:solidFill>
                  <a:srgbClr val="FFFFFF"/>
                </a:solidFill>
                <a:latin typeface="Lato"/>
                <a:ea typeface="Lato"/>
                <a:cs typeface="Lato"/>
                <a:sym typeface="Lato"/>
              </a:rPr>
              <a:t>1 </a:t>
            </a:r>
            <a:endParaRPr baseline="-25000">
              <a:solidFill>
                <a:srgbClr val="FFFFFF"/>
              </a:solidFill>
              <a:latin typeface="Lato"/>
              <a:ea typeface="Lato"/>
              <a:cs typeface="Lato"/>
              <a:sym typeface="Lato"/>
            </a:endParaRPr>
          </a:p>
        </p:txBody>
      </p:sp>
      <p:cxnSp>
        <p:nvCxnSpPr>
          <p:cNvPr id="546" name="Google Shape;546;p48"/>
          <p:cNvCxnSpPr>
            <a:stCxn id="541" idx="4"/>
          </p:cNvCxnSpPr>
          <p:nvPr/>
        </p:nvCxnSpPr>
        <p:spPr>
          <a:xfrm flipH="1">
            <a:off x="3093775" y="2538900"/>
            <a:ext cx="190200" cy="465900"/>
          </a:xfrm>
          <a:prstGeom prst="straightConnector1">
            <a:avLst/>
          </a:prstGeom>
          <a:noFill/>
          <a:ln cap="flat" cmpd="sng" w="9525">
            <a:solidFill>
              <a:srgbClr val="93C47D"/>
            </a:solidFill>
            <a:prstDash val="solid"/>
            <a:round/>
            <a:headEnd len="med" w="med" type="none"/>
            <a:tailEnd len="med" w="med" type="triangle"/>
          </a:ln>
        </p:spPr>
      </p:cxnSp>
      <p:sp>
        <p:nvSpPr>
          <p:cNvPr id="547" name="Google Shape;547;p48"/>
          <p:cNvSpPr txBox="1"/>
          <p:nvPr/>
        </p:nvSpPr>
        <p:spPr>
          <a:xfrm>
            <a:off x="2903425" y="2964625"/>
            <a:ext cx="4134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a?</a:t>
            </a:r>
            <a:endParaRPr>
              <a:solidFill>
                <a:srgbClr val="FFFFFF"/>
              </a:solidFill>
              <a:latin typeface="Lato"/>
              <a:ea typeface="Lato"/>
              <a:cs typeface="Lato"/>
              <a:sym typeface="Lato"/>
            </a:endParaRPr>
          </a:p>
        </p:txBody>
      </p:sp>
      <p:cxnSp>
        <p:nvCxnSpPr>
          <p:cNvPr id="548" name="Google Shape;548;p48"/>
          <p:cNvCxnSpPr/>
          <p:nvPr/>
        </p:nvCxnSpPr>
        <p:spPr>
          <a:xfrm>
            <a:off x="3436550" y="3155575"/>
            <a:ext cx="81000" cy="531600"/>
          </a:xfrm>
          <a:prstGeom prst="straightConnector1">
            <a:avLst/>
          </a:prstGeom>
          <a:noFill/>
          <a:ln cap="flat" cmpd="sng" w="9525">
            <a:solidFill>
              <a:schemeClr val="dk2"/>
            </a:solidFill>
            <a:prstDash val="dash"/>
            <a:round/>
            <a:headEnd len="med" w="med" type="none"/>
            <a:tailEnd len="med" w="med" type="none"/>
          </a:ln>
        </p:spPr>
      </p:cxnSp>
      <p:sp>
        <p:nvSpPr>
          <p:cNvPr id="549" name="Google Shape;549;p48"/>
          <p:cNvSpPr/>
          <p:nvPr/>
        </p:nvSpPr>
        <p:spPr>
          <a:xfrm>
            <a:off x="3436550" y="3596700"/>
            <a:ext cx="157500" cy="144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0" name="Google Shape;550;p48"/>
          <p:cNvPicPr preferRelativeResize="0"/>
          <p:nvPr/>
        </p:nvPicPr>
        <p:blipFill>
          <a:blip r:embed="rId3">
            <a:alphaModFix/>
          </a:blip>
          <a:stretch>
            <a:fillRect/>
          </a:stretch>
        </p:blipFill>
        <p:spPr>
          <a:xfrm>
            <a:off x="4467050" y="2380225"/>
            <a:ext cx="3678275" cy="969925"/>
          </a:xfrm>
          <a:prstGeom prst="rect">
            <a:avLst/>
          </a:prstGeom>
          <a:noFill/>
          <a:ln>
            <a:noFill/>
          </a:ln>
        </p:spPr>
      </p:pic>
      <p:sp>
        <p:nvSpPr>
          <p:cNvPr id="551" name="Google Shape;551;p48"/>
          <p:cNvSpPr txBox="1"/>
          <p:nvPr/>
        </p:nvSpPr>
        <p:spPr>
          <a:xfrm>
            <a:off x="5616900" y="1734950"/>
            <a:ext cx="14115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FFFF"/>
                </a:solidFill>
                <a:latin typeface="Lato"/>
                <a:ea typeface="Lato"/>
                <a:cs typeface="Lato"/>
                <a:sym typeface="Lato"/>
              </a:rPr>
              <a:t>v</a:t>
            </a:r>
            <a:r>
              <a:rPr baseline="-25000" lang="en">
                <a:solidFill>
                  <a:srgbClr val="FFFFFF"/>
                </a:solidFill>
                <a:latin typeface="Lato"/>
                <a:ea typeface="Lato"/>
                <a:cs typeface="Lato"/>
                <a:sym typeface="Lato"/>
              </a:rPr>
              <a:t>1 </a:t>
            </a:r>
            <a:r>
              <a:rPr lang="en">
                <a:solidFill>
                  <a:srgbClr val="FFFFFF"/>
                </a:solidFill>
                <a:latin typeface="Lato"/>
                <a:ea typeface="Lato"/>
                <a:cs typeface="Lato"/>
                <a:sym typeface="Lato"/>
              </a:rPr>
              <a:t>|| </a:t>
            </a:r>
            <a:r>
              <a:rPr lang="en">
                <a:solidFill>
                  <a:srgbClr val="FFFFFF"/>
                </a:solidFill>
                <a:latin typeface="Lato"/>
                <a:ea typeface="Lato"/>
                <a:cs typeface="Lato"/>
                <a:sym typeface="Lato"/>
              </a:rPr>
              <a:t> </a:t>
            </a:r>
            <a:r>
              <a:rPr lang="en" u="sng">
                <a:solidFill>
                  <a:srgbClr val="FFFFFF"/>
                </a:solidFill>
                <a:latin typeface="Lato"/>
                <a:ea typeface="Lato"/>
                <a:cs typeface="Lato"/>
                <a:sym typeface="Lato"/>
              </a:rPr>
              <a:t>v</a:t>
            </a:r>
            <a:r>
              <a:rPr baseline="-25000" lang="en">
                <a:solidFill>
                  <a:srgbClr val="FFFFFF"/>
                </a:solidFill>
                <a:latin typeface="Lato"/>
                <a:ea typeface="Lato"/>
                <a:cs typeface="Lato"/>
                <a:sym typeface="Lato"/>
              </a:rPr>
              <a:t>max </a:t>
            </a:r>
            <a:r>
              <a:rPr lang="en">
                <a:solidFill>
                  <a:srgbClr val="FFFFFF"/>
                </a:solidFill>
                <a:latin typeface="Lato"/>
                <a:ea typeface="Lato"/>
                <a:cs typeface="Lato"/>
                <a:sym typeface="Lato"/>
              </a:rPr>
              <a:t> || </a:t>
            </a:r>
            <a:r>
              <a:rPr lang="en" u="sng">
                <a:solidFill>
                  <a:srgbClr val="FFFFFF"/>
                </a:solidFill>
                <a:latin typeface="Lato"/>
                <a:ea typeface="Lato"/>
                <a:cs typeface="Lato"/>
                <a:sym typeface="Lato"/>
              </a:rPr>
              <a:t>AB</a:t>
            </a:r>
            <a:endParaRPr baseline="-25000">
              <a:solidFill>
                <a:srgbClr val="FFFFFF"/>
              </a:solidFill>
              <a:latin typeface="Lato"/>
              <a:ea typeface="Lato"/>
              <a:cs typeface="Lato"/>
              <a:sym typeface="Lato"/>
            </a:endParaRPr>
          </a:p>
        </p:txBody>
      </p:sp>
      <p:cxnSp>
        <p:nvCxnSpPr>
          <p:cNvPr id="552" name="Google Shape;552;p48"/>
          <p:cNvCxnSpPr/>
          <p:nvPr/>
        </p:nvCxnSpPr>
        <p:spPr>
          <a:xfrm>
            <a:off x="6183725" y="2220300"/>
            <a:ext cx="13200" cy="315000"/>
          </a:xfrm>
          <a:prstGeom prst="straightConnector1">
            <a:avLst/>
          </a:prstGeom>
          <a:noFill/>
          <a:ln cap="flat" cmpd="sng" w="28575">
            <a:solidFill>
              <a:schemeClr val="dk2"/>
            </a:solidFill>
            <a:prstDash val="solid"/>
            <a:round/>
            <a:headEnd len="med" w="med" type="none"/>
            <a:tailEnd len="med" w="med" type="triangle"/>
          </a:ln>
        </p:spPr>
      </p:cxnSp>
      <p:sp>
        <p:nvSpPr>
          <p:cNvPr id="553" name="Google Shape;553;p48"/>
          <p:cNvSpPr txBox="1"/>
          <p:nvPr/>
        </p:nvSpPr>
        <p:spPr>
          <a:xfrm>
            <a:off x="3325075" y="2159825"/>
            <a:ext cx="4134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A</a:t>
            </a:r>
            <a:r>
              <a:rPr baseline="-25000" lang="en">
                <a:solidFill>
                  <a:srgbClr val="FFFFFF"/>
                </a:solidFill>
                <a:latin typeface="Lato"/>
                <a:ea typeface="Lato"/>
                <a:cs typeface="Lato"/>
                <a:sym typeface="Lato"/>
              </a:rPr>
              <a:t> </a:t>
            </a:r>
            <a:endParaRPr baseline="-25000">
              <a:solidFill>
                <a:srgbClr val="FFFFFF"/>
              </a:solidFill>
              <a:latin typeface="Lato"/>
              <a:ea typeface="Lato"/>
              <a:cs typeface="Lato"/>
              <a:sym typeface="Lato"/>
            </a:endParaRPr>
          </a:p>
        </p:txBody>
      </p:sp>
      <p:sp>
        <p:nvSpPr>
          <p:cNvPr id="554" name="Google Shape;554;p48"/>
          <p:cNvSpPr txBox="1"/>
          <p:nvPr/>
        </p:nvSpPr>
        <p:spPr>
          <a:xfrm>
            <a:off x="3555100" y="3575675"/>
            <a:ext cx="4134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B</a:t>
            </a:r>
            <a:r>
              <a:rPr baseline="-25000" lang="en">
                <a:solidFill>
                  <a:srgbClr val="FFFFFF"/>
                </a:solidFill>
                <a:latin typeface="Lato"/>
                <a:ea typeface="Lato"/>
                <a:cs typeface="Lato"/>
                <a:sym typeface="Lato"/>
              </a:rPr>
              <a:t> </a:t>
            </a:r>
            <a:endParaRPr baseline="-25000">
              <a:solidFill>
                <a:srgbClr val="FFFFFF"/>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order Trajectory planning</a:t>
            </a:r>
            <a:endParaRPr/>
          </a:p>
        </p:txBody>
      </p:sp>
      <p:pic>
        <p:nvPicPr>
          <p:cNvPr id="560" name="Google Shape;560;p49"/>
          <p:cNvPicPr preferRelativeResize="0"/>
          <p:nvPr/>
        </p:nvPicPr>
        <p:blipFill>
          <a:blip r:embed="rId3">
            <a:alphaModFix/>
          </a:blip>
          <a:stretch>
            <a:fillRect/>
          </a:stretch>
        </p:blipFill>
        <p:spPr>
          <a:xfrm>
            <a:off x="1329375" y="1294000"/>
            <a:ext cx="7083224" cy="3290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0"/>
          <p:cNvSpPr txBox="1"/>
          <p:nvPr>
            <p:ph type="title"/>
          </p:nvPr>
        </p:nvSpPr>
        <p:spPr>
          <a:xfrm>
            <a:off x="0" y="1956800"/>
            <a:ext cx="9144000" cy="10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Safe Flight Corridor</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1"/>
          <p:cNvSpPr txBox="1"/>
          <p:nvPr>
            <p:ph type="title"/>
          </p:nvPr>
        </p:nvSpPr>
        <p:spPr>
          <a:xfrm>
            <a:off x="1297500" y="393750"/>
            <a:ext cx="71823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SFC</a:t>
            </a:r>
            <a:r>
              <a:rPr lang="en"/>
              <a:t>: Creating ellipses </a:t>
            </a:r>
            <a:endParaRPr/>
          </a:p>
        </p:txBody>
      </p:sp>
      <p:grpSp>
        <p:nvGrpSpPr>
          <p:cNvPr id="571" name="Google Shape;571;p51"/>
          <p:cNvGrpSpPr/>
          <p:nvPr/>
        </p:nvGrpSpPr>
        <p:grpSpPr>
          <a:xfrm>
            <a:off x="881752" y="1748091"/>
            <a:ext cx="3076917" cy="3010534"/>
            <a:chOff x="576952" y="1443291"/>
            <a:chExt cx="3076917" cy="3010534"/>
          </a:xfrm>
        </p:grpSpPr>
        <p:grpSp>
          <p:nvGrpSpPr>
            <p:cNvPr id="572" name="Google Shape;572;p51"/>
            <p:cNvGrpSpPr/>
            <p:nvPr/>
          </p:nvGrpSpPr>
          <p:grpSpPr>
            <a:xfrm>
              <a:off x="576952" y="2144425"/>
              <a:ext cx="2553700" cy="2309400"/>
              <a:chOff x="576952" y="2144425"/>
              <a:chExt cx="2553700" cy="2309400"/>
            </a:xfrm>
          </p:grpSpPr>
          <p:sp>
            <p:nvSpPr>
              <p:cNvPr id="573" name="Google Shape;573;p51"/>
              <p:cNvSpPr/>
              <p:nvPr/>
            </p:nvSpPr>
            <p:spPr>
              <a:xfrm>
                <a:off x="649900" y="2144425"/>
                <a:ext cx="2407800" cy="2309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51"/>
              <p:cNvGrpSpPr/>
              <p:nvPr/>
            </p:nvGrpSpPr>
            <p:grpSpPr>
              <a:xfrm>
                <a:off x="576952" y="3209026"/>
                <a:ext cx="2553700" cy="124650"/>
                <a:chOff x="1066450" y="3184850"/>
                <a:chExt cx="3034700" cy="124650"/>
              </a:xfrm>
            </p:grpSpPr>
            <p:cxnSp>
              <p:nvCxnSpPr>
                <p:cNvPr id="575" name="Google Shape;575;p51"/>
                <p:cNvCxnSpPr/>
                <p:nvPr/>
              </p:nvCxnSpPr>
              <p:spPr>
                <a:xfrm>
                  <a:off x="1156101" y="3247163"/>
                  <a:ext cx="2855400" cy="0"/>
                </a:xfrm>
                <a:prstGeom prst="straightConnector1">
                  <a:avLst/>
                </a:prstGeom>
                <a:noFill/>
                <a:ln cap="flat" cmpd="sng" w="38100">
                  <a:solidFill>
                    <a:srgbClr val="000000"/>
                  </a:solidFill>
                  <a:prstDash val="solid"/>
                  <a:round/>
                  <a:headEnd len="med" w="med" type="none"/>
                  <a:tailEnd len="med" w="med" type="none"/>
                </a:ln>
              </p:spPr>
            </p:cxnSp>
            <p:sp>
              <p:nvSpPr>
                <p:cNvPr id="576" name="Google Shape;576;p51"/>
                <p:cNvSpPr/>
                <p:nvPr/>
              </p:nvSpPr>
              <p:spPr>
                <a:xfrm>
                  <a:off x="1066450" y="3184850"/>
                  <a:ext cx="144350" cy="1246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p:nvPr/>
              </p:nvSpPr>
              <p:spPr>
                <a:xfrm>
                  <a:off x="3956800" y="3184850"/>
                  <a:ext cx="144350" cy="1246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51"/>
              <p:cNvSpPr/>
              <p:nvPr/>
            </p:nvSpPr>
            <p:spPr>
              <a:xfrm rot="-5400000">
                <a:off x="1689338" y="2260492"/>
                <a:ext cx="342295" cy="2426648"/>
              </a:xfrm>
              <a:prstGeom prst="leftBrace">
                <a:avLst>
                  <a:gd fmla="val 43196" name="adj1"/>
                  <a:gd fmla="val 51509"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1"/>
              <p:cNvSpPr txBox="1"/>
              <p:nvPr/>
            </p:nvSpPr>
            <p:spPr>
              <a:xfrm>
                <a:off x="620350" y="3625350"/>
                <a:ext cx="2284200" cy="1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    </a:t>
                </a:r>
                <a:r>
                  <a:rPr lang="en">
                    <a:latin typeface="Lato"/>
                    <a:ea typeface="Lato"/>
                    <a:cs typeface="Lato"/>
                    <a:sym typeface="Lato"/>
                  </a:rPr>
                  <a:t> Path segment of length L</a:t>
                </a:r>
                <a:endParaRPr>
                  <a:latin typeface="Lato"/>
                  <a:ea typeface="Lato"/>
                  <a:cs typeface="Lato"/>
                  <a:sym typeface="Lato"/>
                </a:endParaRPr>
              </a:p>
            </p:txBody>
          </p:sp>
        </p:grpSp>
        <p:grpSp>
          <p:nvGrpSpPr>
            <p:cNvPr id="580" name="Google Shape;580;p51"/>
            <p:cNvGrpSpPr/>
            <p:nvPr/>
          </p:nvGrpSpPr>
          <p:grpSpPr>
            <a:xfrm>
              <a:off x="1680954" y="1443291"/>
              <a:ext cx="1972915" cy="1972412"/>
              <a:chOff x="1680954" y="1443291"/>
              <a:chExt cx="1972915" cy="1972412"/>
            </a:xfrm>
          </p:grpSpPr>
          <p:grpSp>
            <p:nvGrpSpPr>
              <p:cNvPr id="581" name="Google Shape;581;p51"/>
              <p:cNvGrpSpPr/>
              <p:nvPr/>
            </p:nvGrpSpPr>
            <p:grpSpPr>
              <a:xfrm rot="2971828">
                <a:off x="1968909" y="1728745"/>
                <a:ext cx="1397006" cy="1401506"/>
                <a:chOff x="6238781" y="1729027"/>
                <a:chExt cx="1397100" cy="1401600"/>
              </a:xfrm>
            </p:grpSpPr>
            <p:sp>
              <p:nvSpPr>
                <p:cNvPr id="582" name="Google Shape;582;p51"/>
                <p:cNvSpPr/>
                <p:nvPr/>
              </p:nvSpPr>
              <p:spPr>
                <a:xfrm rot="-3025257">
                  <a:off x="6432106" y="1941119"/>
                  <a:ext cx="1010449" cy="977415"/>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 name="Google Shape;583;p51"/>
                <p:cNvCxnSpPr/>
                <p:nvPr/>
              </p:nvCxnSpPr>
              <p:spPr>
                <a:xfrm rot="10800000">
                  <a:off x="6756541" y="2036573"/>
                  <a:ext cx="0" cy="504571"/>
                </a:xfrm>
                <a:prstGeom prst="straightConnector1">
                  <a:avLst/>
                </a:prstGeom>
                <a:noFill/>
                <a:ln cap="flat" cmpd="sng" w="9525">
                  <a:solidFill>
                    <a:srgbClr val="000000"/>
                  </a:solidFill>
                  <a:prstDash val="solid"/>
                  <a:round/>
                  <a:headEnd len="med" w="med" type="none"/>
                  <a:tailEnd len="med" w="med" type="triangle"/>
                </a:ln>
              </p:spPr>
            </p:cxnSp>
            <p:sp>
              <p:nvSpPr>
                <p:cNvPr id="584" name="Google Shape;584;p51"/>
                <p:cNvSpPr txBox="1"/>
                <p:nvPr/>
              </p:nvSpPr>
              <p:spPr>
                <a:xfrm rot="-3025446">
                  <a:off x="6733124" y="1917440"/>
                  <a:ext cx="603673" cy="4199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a:t>
                  </a:r>
                  <a:r>
                    <a:rPr baseline="-25000" lang="en">
                      <a:latin typeface="Lato"/>
                      <a:ea typeface="Lato"/>
                      <a:cs typeface="Lato"/>
                      <a:sym typeface="Lato"/>
                    </a:rPr>
                    <a:t>inf</a:t>
                  </a:r>
                  <a:endParaRPr baseline="-25000">
                    <a:latin typeface="Lato"/>
                    <a:ea typeface="Lato"/>
                    <a:cs typeface="Lato"/>
                    <a:sym typeface="Lato"/>
                  </a:endParaRPr>
                </a:p>
              </p:txBody>
            </p:sp>
          </p:grpSp>
          <p:sp>
            <p:nvSpPr>
              <p:cNvPr id="585" name="Google Shape;585;p51"/>
              <p:cNvSpPr txBox="1"/>
              <p:nvPr/>
            </p:nvSpPr>
            <p:spPr>
              <a:xfrm>
                <a:off x="2237676" y="2386850"/>
                <a:ext cx="9414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Obstacle</a:t>
                </a:r>
                <a:endParaRPr>
                  <a:solidFill>
                    <a:srgbClr val="FFFFFF"/>
                  </a:solidFill>
                  <a:latin typeface="Lato"/>
                  <a:ea typeface="Lato"/>
                  <a:cs typeface="Lato"/>
                  <a:sym typeface="Lato"/>
                </a:endParaRPr>
              </a:p>
            </p:txBody>
          </p:sp>
        </p:grpSp>
      </p:grpSp>
      <p:grpSp>
        <p:nvGrpSpPr>
          <p:cNvPr id="586" name="Google Shape;586;p51"/>
          <p:cNvGrpSpPr/>
          <p:nvPr/>
        </p:nvGrpSpPr>
        <p:grpSpPr>
          <a:xfrm>
            <a:off x="5044127" y="1748046"/>
            <a:ext cx="3412624" cy="2418092"/>
            <a:chOff x="4510727" y="1443246"/>
            <a:chExt cx="3412624" cy="2418092"/>
          </a:xfrm>
        </p:grpSpPr>
        <p:grpSp>
          <p:nvGrpSpPr>
            <p:cNvPr id="587" name="Google Shape;587;p51"/>
            <p:cNvGrpSpPr/>
            <p:nvPr/>
          </p:nvGrpSpPr>
          <p:grpSpPr>
            <a:xfrm>
              <a:off x="4510727" y="2620239"/>
              <a:ext cx="2553700" cy="1241100"/>
              <a:chOff x="1066450" y="2626613"/>
              <a:chExt cx="3034700" cy="1241100"/>
            </a:xfrm>
          </p:grpSpPr>
          <p:sp>
            <p:nvSpPr>
              <p:cNvPr id="588" name="Google Shape;588;p51"/>
              <p:cNvSpPr/>
              <p:nvPr/>
            </p:nvSpPr>
            <p:spPr>
              <a:xfrm>
                <a:off x="1156101" y="2626613"/>
                <a:ext cx="2855400" cy="1241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51"/>
              <p:cNvCxnSpPr>
                <a:stCxn id="588" idx="0"/>
                <a:endCxn id="588" idx="4"/>
              </p:cNvCxnSpPr>
              <p:nvPr/>
            </p:nvCxnSpPr>
            <p:spPr>
              <a:xfrm>
                <a:off x="2583801" y="2626613"/>
                <a:ext cx="0" cy="1241100"/>
              </a:xfrm>
              <a:prstGeom prst="straightConnector1">
                <a:avLst/>
              </a:prstGeom>
              <a:noFill/>
              <a:ln cap="flat" cmpd="sng" w="38100">
                <a:solidFill>
                  <a:srgbClr val="DD7E6B"/>
                </a:solidFill>
                <a:prstDash val="dash"/>
                <a:round/>
                <a:headEnd len="med" w="med" type="none"/>
                <a:tailEnd len="med" w="med" type="none"/>
              </a:ln>
            </p:spPr>
          </p:cxnSp>
          <p:cxnSp>
            <p:nvCxnSpPr>
              <p:cNvPr id="590" name="Google Shape;590;p51"/>
              <p:cNvCxnSpPr>
                <a:stCxn id="588" idx="2"/>
              </p:cNvCxnSpPr>
              <p:nvPr/>
            </p:nvCxnSpPr>
            <p:spPr>
              <a:xfrm>
                <a:off x="1156101" y="3247163"/>
                <a:ext cx="2855400" cy="1500"/>
              </a:xfrm>
              <a:prstGeom prst="straightConnector1">
                <a:avLst/>
              </a:prstGeom>
              <a:noFill/>
              <a:ln cap="flat" cmpd="sng" w="38100">
                <a:solidFill>
                  <a:srgbClr val="000000"/>
                </a:solidFill>
                <a:prstDash val="solid"/>
                <a:round/>
                <a:headEnd len="med" w="med" type="none"/>
                <a:tailEnd len="med" w="med" type="none"/>
              </a:ln>
            </p:spPr>
          </p:cxnSp>
          <p:sp>
            <p:nvSpPr>
              <p:cNvPr id="591" name="Google Shape;591;p51"/>
              <p:cNvSpPr txBox="1"/>
              <p:nvPr/>
            </p:nvSpPr>
            <p:spPr>
              <a:xfrm>
                <a:off x="2001872" y="2744050"/>
                <a:ext cx="5463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a:t>
                </a:r>
                <a:r>
                  <a:rPr baseline="-25000" lang="en">
                    <a:latin typeface="Lato"/>
                    <a:ea typeface="Lato"/>
                    <a:cs typeface="Lato"/>
                    <a:sym typeface="Lato"/>
                  </a:rPr>
                  <a:t>min</a:t>
                </a:r>
                <a:endParaRPr baseline="-25000">
                  <a:latin typeface="Lato"/>
                  <a:ea typeface="Lato"/>
                  <a:cs typeface="Lato"/>
                  <a:sym typeface="Lato"/>
                </a:endParaRPr>
              </a:p>
            </p:txBody>
          </p:sp>
          <p:sp>
            <p:nvSpPr>
              <p:cNvPr id="592" name="Google Shape;592;p51"/>
              <p:cNvSpPr/>
              <p:nvPr/>
            </p:nvSpPr>
            <p:spPr>
              <a:xfrm>
                <a:off x="1066450" y="3184850"/>
                <a:ext cx="144350" cy="1246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p:nvPr/>
            </p:nvSpPr>
            <p:spPr>
              <a:xfrm>
                <a:off x="3956800" y="3184850"/>
                <a:ext cx="144350" cy="1246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1"/>
              <p:cNvSpPr txBox="1"/>
              <p:nvPr/>
            </p:nvSpPr>
            <p:spPr>
              <a:xfrm>
                <a:off x="2909975" y="2884750"/>
                <a:ext cx="912000" cy="1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a:t>
                </a:r>
                <a:r>
                  <a:rPr lang="en">
                    <a:latin typeface="Lato"/>
                    <a:ea typeface="Lato"/>
                    <a:cs typeface="Lato"/>
                    <a:sym typeface="Lato"/>
                  </a:rPr>
                  <a:t> = L/2</a:t>
                </a:r>
                <a:endParaRPr>
                  <a:latin typeface="Lato"/>
                  <a:ea typeface="Lato"/>
                  <a:cs typeface="Lato"/>
                  <a:sym typeface="Lato"/>
                </a:endParaRPr>
              </a:p>
            </p:txBody>
          </p:sp>
        </p:grpSp>
        <p:grpSp>
          <p:nvGrpSpPr>
            <p:cNvPr id="595" name="Google Shape;595;p51"/>
            <p:cNvGrpSpPr/>
            <p:nvPr/>
          </p:nvGrpSpPr>
          <p:grpSpPr>
            <a:xfrm rot="2971828">
              <a:off x="6238295" y="1728739"/>
              <a:ext cx="1397116" cy="1401518"/>
              <a:chOff x="6238781" y="1729111"/>
              <a:chExt cx="1397210" cy="1401612"/>
            </a:xfrm>
          </p:grpSpPr>
          <p:sp>
            <p:nvSpPr>
              <p:cNvPr id="596" name="Google Shape;596;p51"/>
              <p:cNvSpPr/>
              <p:nvPr/>
            </p:nvSpPr>
            <p:spPr>
              <a:xfrm rot="-3024738">
                <a:off x="6432153" y="1941186"/>
                <a:ext cx="1010466" cy="977463"/>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 name="Google Shape;597;p51"/>
              <p:cNvCxnSpPr/>
              <p:nvPr/>
            </p:nvCxnSpPr>
            <p:spPr>
              <a:xfrm rot="10800000">
                <a:off x="6756493" y="2036552"/>
                <a:ext cx="0" cy="504633"/>
              </a:xfrm>
              <a:prstGeom prst="straightConnector1">
                <a:avLst/>
              </a:prstGeom>
              <a:noFill/>
              <a:ln cap="flat" cmpd="sng" w="9525">
                <a:solidFill>
                  <a:srgbClr val="000000"/>
                </a:solidFill>
                <a:prstDash val="solid"/>
                <a:round/>
                <a:headEnd len="med" w="med" type="none"/>
                <a:tailEnd len="med" w="med" type="triangle"/>
              </a:ln>
            </p:spPr>
          </p:cxnSp>
          <p:sp>
            <p:nvSpPr>
              <p:cNvPr id="598" name="Google Shape;598;p51"/>
              <p:cNvSpPr txBox="1"/>
              <p:nvPr/>
            </p:nvSpPr>
            <p:spPr>
              <a:xfrm rot="-3024738">
                <a:off x="6733175" y="1917507"/>
                <a:ext cx="603639" cy="42002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a:t>
                </a:r>
                <a:r>
                  <a:rPr baseline="-25000" lang="en">
                    <a:latin typeface="Lato"/>
                    <a:ea typeface="Lato"/>
                    <a:cs typeface="Lato"/>
                    <a:sym typeface="Lato"/>
                  </a:rPr>
                  <a:t>inf</a:t>
                </a:r>
                <a:endParaRPr baseline="-25000">
                  <a:latin typeface="Lato"/>
                  <a:ea typeface="Lato"/>
                  <a:cs typeface="Lato"/>
                  <a:sym typeface="Lato"/>
                </a:endParaRPr>
              </a:p>
            </p:txBody>
          </p:sp>
        </p:grpSp>
        <p:sp>
          <p:nvSpPr>
            <p:cNvPr id="599" name="Google Shape;599;p51"/>
            <p:cNvSpPr txBox="1"/>
            <p:nvPr/>
          </p:nvSpPr>
          <p:spPr>
            <a:xfrm>
              <a:off x="6516676" y="2384325"/>
              <a:ext cx="9414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Obstacle</a:t>
              </a:r>
              <a:endParaRPr>
                <a:solidFill>
                  <a:srgbClr val="FFFFFF"/>
                </a:solidFill>
                <a:latin typeface="Lato"/>
                <a:ea typeface="Lato"/>
                <a:cs typeface="Lato"/>
                <a:sym typeface="Lato"/>
              </a:endParaRPr>
            </a:p>
          </p:txBody>
        </p:sp>
      </p:grpSp>
      <p:cxnSp>
        <p:nvCxnSpPr>
          <p:cNvPr id="600" name="Google Shape;600;p51"/>
          <p:cNvCxnSpPr/>
          <p:nvPr/>
        </p:nvCxnSpPr>
        <p:spPr>
          <a:xfrm flipH="1" rot="10800000">
            <a:off x="3832975" y="3555075"/>
            <a:ext cx="833100" cy="6600"/>
          </a:xfrm>
          <a:prstGeom prst="straightConnector1">
            <a:avLst/>
          </a:prstGeom>
          <a:noFill/>
          <a:ln cap="flat" cmpd="sng" w="76200">
            <a:solidFill>
              <a:srgbClr val="D5A6BD"/>
            </a:solidFill>
            <a:prstDash val="solid"/>
            <a:round/>
            <a:headEnd len="med" w="med" type="none"/>
            <a:tailEnd len="med" w="med" type="triangle"/>
          </a:ln>
        </p:spPr>
      </p:cxnSp>
      <p:sp>
        <p:nvSpPr>
          <p:cNvPr id="601" name="Google Shape;601;p51"/>
          <p:cNvSpPr txBox="1"/>
          <p:nvPr/>
        </p:nvSpPr>
        <p:spPr>
          <a:xfrm>
            <a:off x="1171450" y="1055600"/>
            <a:ext cx="6993600" cy="102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Goal: Find smallest ellipses that touch cylindrical obstacles</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Approach: Reduce minor semiaxis from circle radius until no obstacle collides</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2"/>
          <p:cNvSpPr txBox="1"/>
          <p:nvPr>
            <p:ph type="title"/>
          </p:nvPr>
        </p:nvSpPr>
        <p:spPr>
          <a:xfrm>
            <a:off x="1297500" y="393750"/>
            <a:ext cx="71823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SFC</a:t>
            </a:r>
            <a:r>
              <a:rPr lang="en"/>
              <a:t>: Creating ellipses</a:t>
            </a:r>
            <a:endParaRPr/>
          </a:p>
        </p:txBody>
      </p:sp>
      <p:grpSp>
        <p:nvGrpSpPr>
          <p:cNvPr id="607" name="Google Shape;607;p52"/>
          <p:cNvGrpSpPr/>
          <p:nvPr/>
        </p:nvGrpSpPr>
        <p:grpSpPr>
          <a:xfrm>
            <a:off x="810625" y="1319663"/>
            <a:ext cx="7798225" cy="3380563"/>
            <a:chOff x="1132075" y="1030963"/>
            <a:chExt cx="7798225" cy="3380563"/>
          </a:xfrm>
        </p:grpSpPr>
        <p:sp>
          <p:nvSpPr>
            <p:cNvPr id="608" name="Google Shape;608;p52"/>
            <p:cNvSpPr/>
            <p:nvPr/>
          </p:nvSpPr>
          <p:spPr>
            <a:xfrm>
              <a:off x="1132075" y="1285875"/>
              <a:ext cx="2243725" cy="1528625"/>
            </a:xfrm>
            <a:prstGeom prst="flowChartDecision">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Start circle intersects with obstacle?</a:t>
              </a:r>
              <a:endParaRPr/>
            </a:p>
          </p:txBody>
        </p:sp>
        <p:cxnSp>
          <p:nvCxnSpPr>
            <p:cNvPr id="609" name="Google Shape;609;p52"/>
            <p:cNvCxnSpPr>
              <a:stCxn id="608" idx="3"/>
            </p:cNvCxnSpPr>
            <p:nvPr/>
          </p:nvCxnSpPr>
          <p:spPr>
            <a:xfrm flipH="1" rot="10800000">
              <a:off x="3375800" y="2043288"/>
              <a:ext cx="715200" cy="6900"/>
            </a:xfrm>
            <a:prstGeom prst="straightConnector1">
              <a:avLst/>
            </a:prstGeom>
            <a:noFill/>
            <a:ln cap="flat" cmpd="sng" w="9525">
              <a:solidFill>
                <a:schemeClr val="dk2"/>
              </a:solidFill>
              <a:prstDash val="solid"/>
              <a:round/>
              <a:headEnd len="med" w="med" type="none"/>
              <a:tailEnd len="med" w="med" type="triangle"/>
            </a:ln>
          </p:spPr>
        </p:cxnSp>
        <p:sp>
          <p:nvSpPr>
            <p:cNvPr id="610" name="Google Shape;610;p52"/>
            <p:cNvSpPr txBox="1"/>
            <p:nvPr/>
          </p:nvSpPr>
          <p:spPr>
            <a:xfrm>
              <a:off x="3447950" y="1653275"/>
              <a:ext cx="570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Yes</a:t>
              </a:r>
              <a:endParaRPr>
                <a:solidFill>
                  <a:srgbClr val="FFFFFF"/>
                </a:solidFill>
                <a:latin typeface="Lato"/>
                <a:ea typeface="Lato"/>
                <a:cs typeface="Lato"/>
                <a:sym typeface="Lato"/>
              </a:endParaRPr>
            </a:p>
          </p:txBody>
        </p:sp>
        <p:sp>
          <p:nvSpPr>
            <p:cNvPr id="611" name="Google Shape;611;p52"/>
            <p:cNvSpPr txBox="1"/>
            <p:nvPr/>
          </p:nvSpPr>
          <p:spPr>
            <a:xfrm>
              <a:off x="4091000" y="1730525"/>
              <a:ext cx="1397400" cy="639300"/>
            </a:xfrm>
            <a:prstGeom prst="rect">
              <a:avLst/>
            </a:prstGeom>
            <a:solidFill>
              <a:srgbClr val="FFFFFF"/>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Reduce minor semiaxis b</a:t>
              </a:r>
              <a:endParaRPr>
                <a:latin typeface="Lato"/>
                <a:ea typeface="Lato"/>
                <a:cs typeface="Lato"/>
                <a:sym typeface="Lato"/>
              </a:endParaRPr>
            </a:p>
          </p:txBody>
        </p:sp>
        <p:cxnSp>
          <p:nvCxnSpPr>
            <p:cNvPr id="612" name="Google Shape;612;p52"/>
            <p:cNvCxnSpPr/>
            <p:nvPr/>
          </p:nvCxnSpPr>
          <p:spPr>
            <a:xfrm>
              <a:off x="5488400" y="2046150"/>
              <a:ext cx="682200" cy="1200"/>
            </a:xfrm>
            <a:prstGeom prst="straightConnector1">
              <a:avLst/>
            </a:prstGeom>
            <a:noFill/>
            <a:ln cap="flat" cmpd="sng" w="9525">
              <a:solidFill>
                <a:schemeClr val="dk2"/>
              </a:solidFill>
              <a:prstDash val="solid"/>
              <a:round/>
              <a:headEnd len="med" w="med" type="none"/>
              <a:tailEnd len="med" w="med" type="triangle"/>
            </a:ln>
          </p:spPr>
        </p:cxnSp>
        <p:sp>
          <p:nvSpPr>
            <p:cNvPr id="613" name="Google Shape;613;p52"/>
            <p:cNvSpPr/>
            <p:nvPr/>
          </p:nvSpPr>
          <p:spPr>
            <a:xfrm>
              <a:off x="6123675" y="1030963"/>
              <a:ext cx="2414300" cy="2031550"/>
            </a:xfrm>
            <a:prstGeom prst="flowChartDecision">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Obstacle fully </a:t>
              </a:r>
              <a:endParaRPr>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OR</a:t>
              </a:r>
              <a:endParaRPr b="1">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 </a:t>
              </a:r>
              <a:r>
                <a:rPr lang="en">
                  <a:latin typeface="Lato"/>
                  <a:ea typeface="Lato"/>
                  <a:cs typeface="Lato"/>
                  <a:sym typeface="Lato"/>
                </a:rPr>
                <a:t>partly enclosed in ellipse?</a:t>
              </a:r>
              <a:endParaRPr>
                <a:latin typeface="Lato"/>
                <a:ea typeface="Lato"/>
                <a:cs typeface="Lato"/>
                <a:sym typeface="Lato"/>
              </a:endParaRPr>
            </a:p>
          </p:txBody>
        </p:sp>
        <p:cxnSp>
          <p:nvCxnSpPr>
            <p:cNvPr id="614" name="Google Shape;614;p52"/>
            <p:cNvCxnSpPr>
              <a:stCxn id="613" idx="2"/>
              <a:endCxn id="611" idx="1"/>
            </p:cNvCxnSpPr>
            <p:nvPr/>
          </p:nvCxnSpPr>
          <p:spPr>
            <a:xfrm flipH="1" rot="5400000">
              <a:off x="5204875" y="936563"/>
              <a:ext cx="1012200" cy="3239700"/>
            </a:xfrm>
            <a:prstGeom prst="bentConnector4">
              <a:avLst>
                <a:gd fmla="val -47070" name="adj1"/>
                <a:gd fmla="val 107354" name="adj2"/>
              </a:avLst>
            </a:prstGeom>
            <a:noFill/>
            <a:ln cap="flat" cmpd="sng" w="9525">
              <a:solidFill>
                <a:schemeClr val="dk2"/>
              </a:solidFill>
              <a:prstDash val="solid"/>
              <a:round/>
              <a:headEnd len="med" w="med" type="none"/>
              <a:tailEnd len="med" w="med" type="none"/>
            </a:ln>
          </p:spPr>
        </p:cxnSp>
        <p:sp>
          <p:nvSpPr>
            <p:cNvPr id="615" name="Google Shape;615;p52"/>
            <p:cNvSpPr txBox="1"/>
            <p:nvPr/>
          </p:nvSpPr>
          <p:spPr>
            <a:xfrm>
              <a:off x="6784775" y="3113025"/>
              <a:ext cx="570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Yes</a:t>
              </a:r>
              <a:endParaRPr>
                <a:solidFill>
                  <a:srgbClr val="FFFFFF"/>
                </a:solidFill>
                <a:latin typeface="Lato"/>
                <a:ea typeface="Lato"/>
                <a:cs typeface="Lato"/>
                <a:sym typeface="Lato"/>
              </a:endParaRPr>
            </a:p>
          </p:txBody>
        </p:sp>
        <p:cxnSp>
          <p:nvCxnSpPr>
            <p:cNvPr id="616" name="Google Shape;616;p52"/>
            <p:cNvCxnSpPr>
              <a:stCxn id="613" idx="3"/>
              <a:endCxn id="617" idx="3"/>
            </p:cNvCxnSpPr>
            <p:nvPr/>
          </p:nvCxnSpPr>
          <p:spPr>
            <a:xfrm flipH="1">
              <a:off x="8253875" y="2046738"/>
              <a:ext cx="284100" cy="2141700"/>
            </a:xfrm>
            <a:prstGeom prst="bentConnector3">
              <a:avLst>
                <a:gd fmla="val -83817" name="adj1"/>
              </a:avLst>
            </a:prstGeom>
            <a:noFill/>
            <a:ln cap="flat" cmpd="sng" w="9525">
              <a:solidFill>
                <a:schemeClr val="dk2"/>
              </a:solidFill>
              <a:prstDash val="solid"/>
              <a:round/>
              <a:headEnd len="med" w="med" type="none"/>
              <a:tailEnd len="med" w="med" type="none"/>
            </a:ln>
          </p:spPr>
        </p:cxnSp>
        <p:sp>
          <p:nvSpPr>
            <p:cNvPr id="618" name="Google Shape;618;p52"/>
            <p:cNvSpPr txBox="1"/>
            <p:nvPr/>
          </p:nvSpPr>
          <p:spPr>
            <a:xfrm>
              <a:off x="8359400" y="2166000"/>
              <a:ext cx="570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No</a:t>
              </a:r>
              <a:endParaRPr>
                <a:solidFill>
                  <a:srgbClr val="FFFFFF"/>
                </a:solidFill>
                <a:latin typeface="Lato"/>
                <a:ea typeface="Lato"/>
                <a:cs typeface="Lato"/>
                <a:sym typeface="Lato"/>
              </a:endParaRPr>
            </a:p>
          </p:txBody>
        </p:sp>
        <p:sp>
          <p:nvSpPr>
            <p:cNvPr id="617" name="Google Shape;617;p52"/>
            <p:cNvSpPr txBox="1"/>
            <p:nvPr/>
          </p:nvSpPr>
          <p:spPr>
            <a:xfrm>
              <a:off x="7449900" y="3965425"/>
              <a:ext cx="804000" cy="4461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b</a:t>
              </a:r>
              <a:r>
                <a:rPr baseline="-25000" lang="en">
                  <a:solidFill>
                    <a:srgbClr val="FFFFFF"/>
                  </a:solidFill>
                  <a:latin typeface="Lato"/>
                  <a:ea typeface="Lato"/>
                  <a:cs typeface="Lato"/>
                  <a:sym typeface="Lato"/>
                </a:rPr>
                <a:t>min</a:t>
              </a:r>
              <a:r>
                <a:rPr b="1" lang="en">
                  <a:solidFill>
                    <a:srgbClr val="FFFFFF"/>
                  </a:solidFill>
                  <a:latin typeface="Lato"/>
                  <a:ea typeface="Lato"/>
                  <a:cs typeface="Lato"/>
                  <a:sym typeface="Lato"/>
                </a:rPr>
                <a:t> </a:t>
              </a:r>
              <a:r>
                <a:rPr lang="en">
                  <a:solidFill>
                    <a:srgbClr val="FFFFFF"/>
                  </a:solidFill>
                  <a:latin typeface="Lato"/>
                  <a:ea typeface="Lato"/>
                  <a:cs typeface="Lato"/>
                  <a:sym typeface="Lato"/>
                </a:rPr>
                <a:t>= b</a:t>
              </a:r>
              <a:endParaRPr>
                <a:solidFill>
                  <a:srgbClr val="FFFFFF"/>
                </a:solidFill>
                <a:latin typeface="Lato"/>
                <a:ea typeface="Lato"/>
                <a:cs typeface="Lato"/>
                <a:sym typeface="Lato"/>
              </a:endParaRPr>
            </a:p>
          </p:txBody>
        </p:sp>
        <p:cxnSp>
          <p:nvCxnSpPr>
            <p:cNvPr id="619" name="Google Shape;619;p52"/>
            <p:cNvCxnSpPr>
              <a:stCxn id="608" idx="2"/>
            </p:cNvCxnSpPr>
            <p:nvPr/>
          </p:nvCxnSpPr>
          <p:spPr>
            <a:xfrm>
              <a:off x="2253938" y="2814500"/>
              <a:ext cx="0" cy="462000"/>
            </a:xfrm>
            <a:prstGeom prst="straightConnector1">
              <a:avLst/>
            </a:prstGeom>
            <a:noFill/>
            <a:ln cap="flat" cmpd="sng" w="9525">
              <a:solidFill>
                <a:schemeClr val="dk2"/>
              </a:solidFill>
              <a:prstDash val="solid"/>
              <a:round/>
              <a:headEnd len="med" w="med" type="none"/>
              <a:tailEnd len="med" w="med" type="triangle"/>
            </a:ln>
          </p:spPr>
        </p:cxnSp>
        <p:sp>
          <p:nvSpPr>
            <p:cNvPr id="620" name="Google Shape;620;p52"/>
            <p:cNvSpPr txBox="1"/>
            <p:nvPr/>
          </p:nvSpPr>
          <p:spPr>
            <a:xfrm>
              <a:off x="2353850" y="2878250"/>
              <a:ext cx="570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No</a:t>
              </a:r>
              <a:endParaRPr>
                <a:solidFill>
                  <a:srgbClr val="FFFFFF"/>
                </a:solidFill>
                <a:latin typeface="Lato"/>
                <a:ea typeface="Lato"/>
                <a:cs typeface="Lato"/>
                <a:sym typeface="Lato"/>
              </a:endParaRPr>
            </a:p>
          </p:txBody>
        </p:sp>
        <p:sp>
          <p:nvSpPr>
            <p:cNvPr id="621" name="Google Shape;621;p52"/>
            <p:cNvSpPr txBox="1"/>
            <p:nvPr/>
          </p:nvSpPr>
          <p:spPr>
            <a:xfrm>
              <a:off x="1851938" y="3317425"/>
              <a:ext cx="804000" cy="4461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b</a:t>
              </a:r>
              <a:r>
                <a:rPr baseline="-25000" lang="en">
                  <a:solidFill>
                    <a:srgbClr val="FFFFFF"/>
                  </a:solidFill>
                  <a:latin typeface="Lato"/>
                  <a:ea typeface="Lato"/>
                  <a:cs typeface="Lato"/>
                  <a:sym typeface="Lato"/>
                </a:rPr>
                <a:t>min</a:t>
              </a:r>
              <a:r>
                <a:rPr b="1" lang="en">
                  <a:solidFill>
                    <a:srgbClr val="FFFFFF"/>
                  </a:solidFill>
                  <a:latin typeface="Lato"/>
                  <a:ea typeface="Lato"/>
                  <a:cs typeface="Lato"/>
                  <a:sym typeface="Lato"/>
                </a:rPr>
                <a:t> </a:t>
              </a:r>
              <a:r>
                <a:rPr lang="en">
                  <a:solidFill>
                    <a:srgbClr val="FFFFFF"/>
                  </a:solidFill>
                  <a:latin typeface="Lato"/>
                  <a:ea typeface="Lato"/>
                  <a:cs typeface="Lato"/>
                  <a:sym typeface="Lato"/>
                </a:rPr>
                <a:t>= a</a:t>
              </a:r>
              <a:endParaRPr>
                <a:solidFill>
                  <a:srgbClr val="FFFFFF"/>
                </a:solidFill>
                <a:latin typeface="Lato"/>
                <a:ea typeface="Lato"/>
                <a:cs typeface="Lato"/>
                <a:sym typeface="La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3"/>
          <p:cNvSpPr txBox="1"/>
          <p:nvPr>
            <p:ph type="title"/>
          </p:nvPr>
        </p:nvSpPr>
        <p:spPr>
          <a:xfrm>
            <a:off x="1297500" y="393750"/>
            <a:ext cx="71823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SFC</a:t>
            </a:r>
            <a:r>
              <a:rPr lang="en"/>
              <a:t>: Creating ellipses</a:t>
            </a:r>
            <a:endParaRPr/>
          </a:p>
        </p:txBody>
      </p:sp>
      <p:grpSp>
        <p:nvGrpSpPr>
          <p:cNvPr id="627" name="Google Shape;627;p53"/>
          <p:cNvGrpSpPr/>
          <p:nvPr/>
        </p:nvGrpSpPr>
        <p:grpSpPr>
          <a:xfrm>
            <a:off x="810625" y="1319663"/>
            <a:ext cx="7798225" cy="3380563"/>
            <a:chOff x="1132075" y="1030963"/>
            <a:chExt cx="7798225" cy="3380563"/>
          </a:xfrm>
        </p:grpSpPr>
        <p:sp>
          <p:nvSpPr>
            <p:cNvPr id="628" name="Google Shape;628;p53"/>
            <p:cNvSpPr/>
            <p:nvPr/>
          </p:nvSpPr>
          <p:spPr>
            <a:xfrm>
              <a:off x="1132075" y="1285875"/>
              <a:ext cx="2243725" cy="1528625"/>
            </a:xfrm>
            <a:prstGeom prst="flowChartDecision">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Start circle intersects with obstacle?</a:t>
              </a:r>
              <a:endParaRPr/>
            </a:p>
          </p:txBody>
        </p:sp>
        <p:cxnSp>
          <p:nvCxnSpPr>
            <p:cNvPr id="629" name="Google Shape;629;p53"/>
            <p:cNvCxnSpPr>
              <a:stCxn id="628" idx="3"/>
            </p:cNvCxnSpPr>
            <p:nvPr/>
          </p:nvCxnSpPr>
          <p:spPr>
            <a:xfrm flipH="1" rot="10800000">
              <a:off x="3375800" y="2043288"/>
              <a:ext cx="715200" cy="6900"/>
            </a:xfrm>
            <a:prstGeom prst="straightConnector1">
              <a:avLst/>
            </a:prstGeom>
            <a:noFill/>
            <a:ln cap="flat" cmpd="sng" w="9525">
              <a:solidFill>
                <a:schemeClr val="dk2"/>
              </a:solidFill>
              <a:prstDash val="solid"/>
              <a:round/>
              <a:headEnd len="med" w="med" type="none"/>
              <a:tailEnd len="med" w="med" type="triangle"/>
            </a:ln>
          </p:spPr>
        </p:cxnSp>
        <p:sp>
          <p:nvSpPr>
            <p:cNvPr id="630" name="Google Shape;630;p53"/>
            <p:cNvSpPr txBox="1"/>
            <p:nvPr/>
          </p:nvSpPr>
          <p:spPr>
            <a:xfrm>
              <a:off x="3447950" y="1653275"/>
              <a:ext cx="570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Yes</a:t>
              </a:r>
              <a:endParaRPr>
                <a:solidFill>
                  <a:srgbClr val="FFFFFF"/>
                </a:solidFill>
                <a:latin typeface="Lato"/>
                <a:ea typeface="Lato"/>
                <a:cs typeface="Lato"/>
                <a:sym typeface="Lato"/>
              </a:endParaRPr>
            </a:p>
          </p:txBody>
        </p:sp>
        <p:sp>
          <p:nvSpPr>
            <p:cNvPr id="631" name="Google Shape;631;p53"/>
            <p:cNvSpPr txBox="1"/>
            <p:nvPr/>
          </p:nvSpPr>
          <p:spPr>
            <a:xfrm>
              <a:off x="4091000" y="1730525"/>
              <a:ext cx="1397400" cy="639300"/>
            </a:xfrm>
            <a:prstGeom prst="rect">
              <a:avLst/>
            </a:prstGeom>
            <a:solidFill>
              <a:srgbClr val="FFFFFF"/>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Reduce minor semiaxis b</a:t>
              </a:r>
              <a:endParaRPr>
                <a:latin typeface="Lato"/>
                <a:ea typeface="Lato"/>
                <a:cs typeface="Lato"/>
                <a:sym typeface="Lato"/>
              </a:endParaRPr>
            </a:p>
          </p:txBody>
        </p:sp>
        <p:cxnSp>
          <p:nvCxnSpPr>
            <p:cNvPr id="632" name="Google Shape;632;p53"/>
            <p:cNvCxnSpPr/>
            <p:nvPr/>
          </p:nvCxnSpPr>
          <p:spPr>
            <a:xfrm>
              <a:off x="5488400" y="2046150"/>
              <a:ext cx="682200" cy="1200"/>
            </a:xfrm>
            <a:prstGeom prst="straightConnector1">
              <a:avLst/>
            </a:prstGeom>
            <a:noFill/>
            <a:ln cap="flat" cmpd="sng" w="9525">
              <a:solidFill>
                <a:schemeClr val="dk2"/>
              </a:solidFill>
              <a:prstDash val="solid"/>
              <a:round/>
              <a:headEnd len="med" w="med" type="none"/>
              <a:tailEnd len="med" w="med" type="triangle"/>
            </a:ln>
          </p:spPr>
        </p:cxnSp>
        <p:sp>
          <p:nvSpPr>
            <p:cNvPr id="633" name="Google Shape;633;p53"/>
            <p:cNvSpPr/>
            <p:nvPr/>
          </p:nvSpPr>
          <p:spPr>
            <a:xfrm>
              <a:off x="6123675" y="1030963"/>
              <a:ext cx="2414300" cy="2031550"/>
            </a:xfrm>
            <a:prstGeom prst="flowChartDecision">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Obstacle fully </a:t>
              </a:r>
              <a:endParaRPr>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OR</a:t>
              </a:r>
              <a:endParaRPr b="1">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 </a:t>
              </a:r>
              <a:r>
                <a:rPr lang="en">
                  <a:latin typeface="Lato"/>
                  <a:ea typeface="Lato"/>
                  <a:cs typeface="Lato"/>
                  <a:sym typeface="Lato"/>
                </a:rPr>
                <a:t>partly enclosed in ellipse?</a:t>
              </a:r>
              <a:endParaRPr>
                <a:latin typeface="Lato"/>
                <a:ea typeface="Lato"/>
                <a:cs typeface="Lato"/>
                <a:sym typeface="Lato"/>
              </a:endParaRPr>
            </a:p>
          </p:txBody>
        </p:sp>
        <p:cxnSp>
          <p:nvCxnSpPr>
            <p:cNvPr id="634" name="Google Shape;634;p53"/>
            <p:cNvCxnSpPr>
              <a:stCxn id="633" idx="2"/>
              <a:endCxn id="631" idx="1"/>
            </p:cNvCxnSpPr>
            <p:nvPr/>
          </p:nvCxnSpPr>
          <p:spPr>
            <a:xfrm flipH="1" rot="5400000">
              <a:off x="5204875" y="936563"/>
              <a:ext cx="1012200" cy="3239700"/>
            </a:xfrm>
            <a:prstGeom prst="bentConnector4">
              <a:avLst>
                <a:gd fmla="val -47070" name="adj1"/>
                <a:gd fmla="val 107354" name="adj2"/>
              </a:avLst>
            </a:prstGeom>
            <a:noFill/>
            <a:ln cap="flat" cmpd="sng" w="9525">
              <a:solidFill>
                <a:schemeClr val="dk2"/>
              </a:solidFill>
              <a:prstDash val="solid"/>
              <a:round/>
              <a:headEnd len="med" w="med" type="none"/>
              <a:tailEnd len="med" w="med" type="none"/>
            </a:ln>
          </p:spPr>
        </p:cxnSp>
        <p:sp>
          <p:nvSpPr>
            <p:cNvPr id="635" name="Google Shape;635;p53"/>
            <p:cNvSpPr txBox="1"/>
            <p:nvPr/>
          </p:nvSpPr>
          <p:spPr>
            <a:xfrm>
              <a:off x="6784775" y="3113025"/>
              <a:ext cx="570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Yes</a:t>
              </a:r>
              <a:endParaRPr>
                <a:solidFill>
                  <a:srgbClr val="FFFFFF"/>
                </a:solidFill>
                <a:latin typeface="Lato"/>
                <a:ea typeface="Lato"/>
                <a:cs typeface="Lato"/>
                <a:sym typeface="Lato"/>
              </a:endParaRPr>
            </a:p>
          </p:txBody>
        </p:sp>
        <p:cxnSp>
          <p:nvCxnSpPr>
            <p:cNvPr id="636" name="Google Shape;636;p53"/>
            <p:cNvCxnSpPr>
              <a:stCxn id="633" idx="3"/>
              <a:endCxn id="637" idx="3"/>
            </p:cNvCxnSpPr>
            <p:nvPr/>
          </p:nvCxnSpPr>
          <p:spPr>
            <a:xfrm flipH="1">
              <a:off x="8253875" y="2046738"/>
              <a:ext cx="284100" cy="2141700"/>
            </a:xfrm>
            <a:prstGeom prst="bentConnector3">
              <a:avLst>
                <a:gd fmla="val -83817" name="adj1"/>
              </a:avLst>
            </a:prstGeom>
            <a:noFill/>
            <a:ln cap="flat" cmpd="sng" w="9525">
              <a:solidFill>
                <a:schemeClr val="dk2"/>
              </a:solidFill>
              <a:prstDash val="solid"/>
              <a:round/>
              <a:headEnd len="med" w="med" type="none"/>
              <a:tailEnd len="med" w="med" type="none"/>
            </a:ln>
          </p:spPr>
        </p:cxnSp>
        <p:sp>
          <p:nvSpPr>
            <p:cNvPr id="638" name="Google Shape;638;p53"/>
            <p:cNvSpPr txBox="1"/>
            <p:nvPr/>
          </p:nvSpPr>
          <p:spPr>
            <a:xfrm>
              <a:off x="8359400" y="2166000"/>
              <a:ext cx="570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No</a:t>
              </a:r>
              <a:endParaRPr>
                <a:solidFill>
                  <a:srgbClr val="FFFFFF"/>
                </a:solidFill>
                <a:latin typeface="Lato"/>
                <a:ea typeface="Lato"/>
                <a:cs typeface="Lato"/>
                <a:sym typeface="Lato"/>
              </a:endParaRPr>
            </a:p>
          </p:txBody>
        </p:sp>
        <p:sp>
          <p:nvSpPr>
            <p:cNvPr id="637" name="Google Shape;637;p53"/>
            <p:cNvSpPr txBox="1"/>
            <p:nvPr/>
          </p:nvSpPr>
          <p:spPr>
            <a:xfrm>
              <a:off x="7449900" y="3965425"/>
              <a:ext cx="804000" cy="4461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b</a:t>
              </a:r>
              <a:r>
                <a:rPr baseline="-25000" lang="en">
                  <a:solidFill>
                    <a:srgbClr val="FFFFFF"/>
                  </a:solidFill>
                  <a:latin typeface="Lato"/>
                  <a:ea typeface="Lato"/>
                  <a:cs typeface="Lato"/>
                  <a:sym typeface="Lato"/>
                </a:rPr>
                <a:t>min</a:t>
              </a:r>
              <a:r>
                <a:rPr b="1" lang="en">
                  <a:solidFill>
                    <a:srgbClr val="FFFFFF"/>
                  </a:solidFill>
                  <a:latin typeface="Lato"/>
                  <a:ea typeface="Lato"/>
                  <a:cs typeface="Lato"/>
                  <a:sym typeface="Lato"/>
                </a:rPr>
                <a:t> </a:t>
              </a:r>
              <a:r>
                <a:rPr lang="en">
                  <a:solidFill>
                    <a:srgbClr val="FFFFFF"/>
                  </a:solidFill>
                  <a:latin typeface="Lato"/>
                  <a:ea typeface="Lato"/>
                  <a:cs typeface="Lato"/>
                  <a:sym typeface="Lato"/>
                </a:rPr>
                <a:t>= b</a:t>
              </a:r>
              <a:endParaRPr>
                <a:solidFill>
                  <a:srgbClr val="FFFFFF"/>
                </a:solidFill>
                <a:latin typeface="Lato"/>
                <a:ea typeface="Lato"/>
                <a:cs typeface="Lato"/>
                <a:sym typeface="Lato"/>
              </a:endParaRPr>
            </a:p>
          </p:txBody>
        </p:sp>
        <p:cxnSp>
          <p:nvCxnSpPr>
            <p:cNvPr id="639" name="Google Shape;639;p53"/>
            <p:cNvCxnSpPr>
              <a:stCxn id="628" idx="2"/>
            </p:cNvCxnSpPr>
            <p:nvPr/>
          </p:nvCxnSpPr>
          <p:spPr>
            <a:xfrm>
              <a:off x="2253938" y="2814500"/>
              <a:ext cx="0" cy="462000"/>
            </a:xfrm>
            <a:prstGeom prst="straightConnector1">
              <a:avLst/>
            </a:prstGeom>
            <a:noFill/>
            <a:ln cap="flat" cmpd="sng" w="9525">
              <a:solidFill>
                <a:schemeClr val="dk2"/>
              </a:solidFill>
              <a:prstDash val="solid"/>
              <a:round/>
              <a:headEnd len="med" w="med" type="none"/>
              <a:tailEnd len="med" w="med" type="triangle"/>
            </a:ln>
          </p:spPr>
        </p:cxnSp>
        <p:sp>
          <p:nvSpPr>
            <p:cNvPr id="640" name="Google Shape;640;p53"/>
            <p:cNvSpPr txBox="1"/>
            <p:nvPr/>
          </p:nvSpPr>
          <p:spPr>
            <a:xfrm>
              <a:off x="2353850" y="2878250"/>
              <a:ext cx="570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No</a:t>
              </a:r>
              <a:endParaRPr>
                <a:solidFill>
                  <a:srgbClr val="FFFFFF"/>
                </a:solidFill>
                <a:latin typeface="Lato"/>
                <a:ea typeface="Lato"/>
                <a:cs typeface="Lato"/>
                <a:sym typeface="Lato"/>
              </a:endParaRPr>
            </a:p>
          </p:txBody>
        </p:sp>
        <p:sp>
          <p:nvSpPr>
            <p:cNvPr id="641" name="Google Shape;641;p53"/>
            <p:cNvSpPr txBox="1"/>
            <p:nvPr/>
          </p:nvSpPr>
          <p:spPr>
            <a:xfrm>
              <a:off x="1851938" y="3317425"/>
              <a:ext cx="804000" cy="4461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b</a:t>
              </a:r>
              <a:r>
                <a:rPr baseline="-25000" lang="en">
                  <a:solidFill>
                    <a:srgbClr val="FFFFFF"/>
                  </a:solidFill>
                  <a:latin typeface="Lato"/>
                  <a:ea typeface="Lato"/>
                  <a:cs typeface="Lato"/>
                  <a:sym typeface="Lato"/>
                </a:rPr>
                <a:t>min</a:t>
              </a:r>
              <a:r>
                <a:rPr b="1" lang="en">
                  <a:solidFill>
                    <a:srgbClr val="FFFFFF"/>
                  </a:solidFill>
                  <a:latin typeface="Lato"/>
                  <a:ea typeface="Lato"/>
                  <a:cs typeface="Lato"/>
                  <a:sym typeface="Lato"/>
                </a:rPr>
                <a:t> </a:t>
              </a:r>
              <a:r>
                <a:rPr lang="en">
                  <a:solidFill>
                    <a:srgbClr val="FFFFFF"/>
                  </a:solidFill>
                  <a:latin typeface="Lato"/>
                  <a:ea typeface="Lato"/>
                  <a:cs typeface="Lato"/>
                  <a:sym typeface="Lato"/>
                </a:rPr>
                <a:t>= a</a:t>
              </a:r>
              <a:endParaRPr>
                <a:solidFill>
                  <a:srgbClr val="FFFFFF"/>
                </a:solidFill>
                <a:latin typeface="Lato"/>
                <a:ea typeface="Lato"/>
                <a:cs typeface="Lato"/>
                <a:sym typeface="Lato"/>
              </a:endParaRPr>
            </a:p>
          </p:txBody>
        </p:sp>
      </p:grpSp>
      <p:sp>
        <p:nvSpPr>
          <p:cNvPr id="642" name="Google Shape;642;p53"/>
          <p:cNvSpPr txBox="1"/>
          <p:nvPr/>
        </p:nvSpPr>
        <p:spPr>
          <a:xfrm>
            <a:off x="7640150" y="1319675"/>
            <a:ext cx="12138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How to implement?</a:t>
            </a:r>
            <a:endParaRPr>
              <a:solidFill>
                <a:srgbClr val="FF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4"/>
          <p:cNvSpPr txBox="1"/>
          <p:nvPr>
            <p:ph type="title"/>
          </p:nvPr>
        </p:nvSpPr>
        <p:spPr>
          <a:xfrm>
            <a:off x="1297500" y="393750"/>
            <a:ext cx="71823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SFC</a:t>
            </a:r>
            <a:r>
              <a:rPr lang="en"/>
              <a:t>: Creating ellipses</a:t>
            </a:r>
            <a:endParaRPr/>
          </a:p>
        </p:txBody>
      </p:sp>
      <p:pic>
        <p:nvPicPr>
          <p:cNvPr id="648" name="Google Shape;648;p54"/>
          <p:cNvPicPr preferRelativeResize="0"/>
          <p:nvPr/>
        </p:nvPicPr>
        <p:blipFill>
          <a:blip r:embed="rId3">
            <a:alphaModFix/>
          </a:blip>
          <a:stretch>
            <a:fillRect/>
          </a:stretch>
        </p:blipFill>
        <p:spPr>
          <a:xfrm>
            <a:off x="1272425" y="1598725"/>
            <a:ext cx="7232451" cy="681125"/>
          </a:xfrm>
          <a:prstGeom prst="rect">
            <a:avLst/>
          </a:prstGeom>
          <a:noFill/>
          <a:ln>
            <a:noFill/>
          </a:ln>
        </p:spPr>
      </p:pic>
      <p:sp>
        <p:nvSpPr>
          <p:cNvPr id="649" name="Google Shape;649;p54"/>
          <p:cNvSpPr txBox="1"/>
          <p:nvPr/>
        </p:nvSpPr>
        <p:spPr>
          <a:xfrm>
            <a:off x="1314075" y="1087675"/>
            <a:ext cx="44424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3C47D"/>
                </a:solidFill>
                <a:latin typeface="Lato"/>
                <a:ea typeface="Lato"/>
                <a:cs typeface="Lato"/>
                <a:sym typeface="Lato"/>
              </a:rPr>
              <a:t>Obstacle center within ellipse?</a:t>
            </a:r>
            <a:endParaRPr>
              <a:solidFill>
                <a:srgbClr val="93C47D"/>
              </a:solidFill>
              <a:latin typeface="Lato"/>
              <a:ea typeface="Lato"/>
              <a:cs typeface="Lato"/>
              <a:sym typeface="Lato"/>
            </a:endParaRPr>
          </a:p>
        </p:txBody>
      </p:sp>
      <p:sp>
        <p:nvSpPr>
          <p:cNvPr id="650" name="Google Shape;650;p54"/>
          <p:cNvSpPr txBox="1"/>
          <p:nvPr/>
        </p:nvSpPr>
        <p:spPr>
          <a:xfrm>
            <a:off x="1318225" y="2571750"/>
            <a:ext cx="44424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3C47D"/>
                </a:solidFill>
                <a:latin typeface="Lato"/>
                <a:ea typeface="Lato"/>
                <a:cs typeface="Lato"/>
                <a:sym typeface="Lato"/>
              </a:rPr>
              <a:t>Any ellipse edge points within obstacle?</a:t>
            </a:r>
            <a:endParaRPr>
              <a:solidFill>
                <a:srgbClr val="93C47D"/>
              </a:solidFill>
              <a:latin typeface="Lato"/>
              <a:ea typeface="Lato"/>
              <a:cs typeface="Lato"/>
              <a:sym typeface="Lato"/>
            </a:endParaRPr>
          </a:p>
        </p:txBody>
      </p:sp>
      <p:pic>
        <p:nvPicPr>
          <p:cNvPr id="651" name="Google Shape;651;p54"/>
          <p:cNvPicPr preferRelativeResize="0"/>
          <p:nvPr/>
        </p:nvPicPr>
        <p:blipFill>
          <a:blip r:embed="rId4">
            <a:alphaModFix/>
          </a:blip>
          <a:stretch>
            <a:fillRect/>
          </a:stretch>
        </p:blipFill>
        <p:spPr>
          <a:xfrm>
            <a:off x="1221300" y="3104250"/>
            <a:ext cx="3350125" cy="457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5"/>
          <p:cNvSpPr txBox="1"/>
          <p:nvPr>
            <p:ph type="title"/>
          </p:nvPr>
        </p:nvSpPr>
        <p:spPr>
          <a:xfrm>
            <a:off x="1297500" y="393750"/>
            <a:ext cx="71823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SFC</a:t>
            </a:r>
            <a:r>
              <a:rPr lang="en"/>
              <a:t>: Creating ellipses</a:t>
            </a:r>
            <a:endParaRPr/>
          </a:p>
        </p:txBody>
      </p:sp>
      <p:sp>
        <p:nvSpPr>
          <p:cNvPr id="657" name="Google Shape;657;p55"/>
          <p:cNvSpPr txBox="1"/>
          <p:nvPr/>
        </p:nvSpPr>
        <p:spPr>
          <a:xfrm>
            <a:off x="2235275" y="1025975"/>
            <a:ext cx="5772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FFFF"/>
                </a:solidFill>
                <a:latin typeface="Lato"/>
                <a:ea typeface="Lato"/>
                <a:cs typeface="Lato"/>
                <a:sym typeface="Lato"/>
              </a:rPr>
              <a:t>b </a:t>
            </a:r>
            <a:r>
              <a:rPr i="1" lang="en" sz="1200">
                <a:solidFill>
                  <a:srgbClr val="FFFFFF"/>
                </a:solidFill>
              </a:rPr>
              <a:t>≤</a:t>
            </a:r>
            <a:r>
              <a:rPr i="1" lang="en">
                <a:solidFill>
                  <a:srgbClr val="FFFFFF"/>
                </a:solidFill>
                <a:latin typeface="Lato"/>
                <a:ea typeface="Lato"/>
                <a:cs typeface="Lato"/>
                <a:sym typeface="Lato"/>
              </a:rPr>
              <a:t>  a</a:t>
            </a:r>
            <a:endParaRPr i="1">
              <a:solidFill>
                <a:srgbClr val="FFFFFF"/>
              </a:solidFill>
              <a:latin typeface="Lato"/>
              <a:ea typeface="Lato"/>
              <a:cs typeface="Lato"/>
              <a:sym typeface="Lato"/>
            </a:endParaRPr>
          </a:p>
        </p:txBody>
      </p:sp>
      <p:sp>
        <p:nvSpPr>
          <p:cNvPr id="658" name="Google Shape;658;p55"/>
          <p:cNvSpPr txBox="1"/>
          <p:nvPr/>
        </p:nvSpPr>
        <p:spPr>
          <a:xfrm>
            <a:off x="5706300" y="1056250"/>
            <a:ext cx="18093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FFFF"/>
                </a:solidFill>
                <a:latin typeface="Lato"/>
                <a:ea typeface="Lato"/>
                <a:cs typeface="Lato"/>
                <a:sym typeface="Lato"/>
              </a:rPr>
              <a:t>b </a:t>
            </a:r>
            <a:r>
              <a:rPr i="1" lang="en" sz="1200">
                <a:solidFill>
                  <a:srgbClr val="FFFFFF"/>
                </a:solidFill>
              </a:rPr>
              <a:t>≤</a:t>
            </a:r>
            <a:r>
              <a:rPr i="1" lang="en">
                <a:solidFill>
                  <a:srgbClr val="FFFFFF"/>
                </a:solidFill>
                <a:latin typeface="Lato"/>
                <a:ea typeface="Lato"/>
                <a:cs typeface="Lato"/>
                <a:sym typeface="Lato"/>
              </a:rPr>
              <a:t>  b</a:t>
            </a:r>
            <a:r>
              <a:rPr baseline="-25000" i="1" lang="en">
                <a:solidFill>
                  <a:srgbClr val="FFFFFF"/>
                </a:solidFill>
                <a:latin typeface="Lato"/>
                <a:ea typeface="Lato"/>
                <a:cs typeface="Lato"/>
                <a:sym typeface="Lato"/>
              </a:rPr>
              <a:t>max</a:t>
            </a:r>
            <a:r>
              <a:rPr i="1" lang="en">
                <a:solidFill>
                  <a:srgbClr val="FFFFFF"/>
                </a:solidFill>
                <a:latin typeface="Lato"/>
                <a:ea typeface="Lato"/>
                <a:cs typeface="Lato"/>
                <a:sym typeface="Lato"/>
              </a:rPr>
              <a:t> with  b</a:t>
            </a:r>
            <a:r>
              <a:rPr baseline="-25000" i="1" lang="en">
                <a:solidFill>
                  <a:srgbClr val="FFFFFF"/>
                </a:solidFill>
                <a:latin typeface="Lato"/>
                <a:ea typeface="Lato"/>
                <a:cs typeface="Lato"/>
                <a:sym typeface="Lato"/>
              </a:rPr>
              <a:t>max</a:t>
            </a:r>
            <a:r>
              <a:rPr i="1" lang="en">
                <a:solidFill>
                  <a:srgbClr val="FFFFFF"/>
                </a:solidFill>
                <a:latin typeface="Lato"/>
                <a:ea typeface="Lato"/>
                <a:cs typeface="Lato"/>
                <a:sym typeface="Lato"/>
              </a:rPr>
              <a:t>&gt; a</a:t>
            </a:r>
            <a:endParaRPr i="1">
              <a:solidFill>
                <a:srgbClr val="FFFFFF"/>
              </a:solidFill>
              <a:latin typeface="Lato"/>
              <a:ea typeface="Lato"/>
              <a:cs typeface="Lato"/>
              <a:sym typeface="Lato"/>
            </a:endParaRPr>
          </a:p>
        </p:txBody>
      </p:sp>
      <p:pic>
        <p:nvPicPr>
          <p:cNvPr id="659" name="Google Shape;659;p55"/>
          <p:cNvPicPr preferRelativeResize="0"/>
          <p:nvPr/>
        </p:nvPicPr>
        <p:blipFill>
          <a:blip r:embed="rId3">
            <a:alphaModFix/>
          </a:blip>
          <a:stretch>
            <a:fillRect/>
          </a:stretch>
        </p:blipFill>
        <p:spPr>
          <a:xfrm>
            <a:off x="1011850" y="1491875"/>
            <a:ext cx="3166649" cy="3316550"/>
          </a:xfrm>
          <a:prstGeom prst="rect">
            <a:avLst/>
          </a:prstGeom>
          <a:noFill/>
          <a:ln>
            <a:noFill/>
          </a:ln>
        </p:spPr>
      </p:pic>
      <p:pic>
        <p:nvPicPr>
          <p:cNvPr id="660" name="Google Shape;660;p55"/>
          <p:cNvPicPr preferRelativeResize="0"/>
          <p:nvPr/>
        </p:nvPicPr>
        <p:blipFill>
          <a:blip r:embed="rId4">
            <a:alphaModFix/>
          </a:blip>
          <a:stretch>
            <a:fillRect/>
          </a:stretch>
        </p:blipFill>
        <p:spPr>
          <a:xfrm>
            <a:off x="4862324" y="1491875"/>
            <a:ext cx="3157730" cy="3316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6"/>
          <p:cNvSpPr txBox="1"/>
          <p:nvPr>
            <p:ph type="title"/>
          </p:nvPr>
        </p:nvSpPr>
        <p:spPr>
          <a:xfrm>
            <a:off x="1340850" y="513125"/>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Corridor</a:t>
            </a:r>
            <a:endParaRPr/>
          </a:p>
        </p:txBody>
      </p:sp>
      <p:sp>
        <p:nvSpPr>
          <p:cNvPr id="666" name="Google Shape;666;p56"/>
          <p:cNvSpPr txBox="1"/>
          <p:nvPr/>
        </p:nvSpPr>
        <p:spPr>
          <a:xfrm>
            <a:off x="1301050" y="1780850"/>
            <a:ext cx="6817200" cy="20493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n" sz="1800">
                <a:solidFill>
                  <a:srgbClr val="FFFFFF"/>
                </a:solidFill>
                <a:latin typeface="Times New Roman"/>
                <a:ea typeface="Times New Roman"/>
                <a:cs typeface="Times New Roman"/>
                <a:sym typeface="Times New Roman"/>
              </a:rPr>
              <a:t>1. Dimensions of the ellipsoids </a:t>
            </a:r>
            <a:endParaRPr sz="1800">
              <a:solidFill>
                <a:srgbClr val="FFFFF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800">
                <a:solidFill>
                  <a:srgbClr val="FFFFFF"/>
                </a:solidFill>
                <a:latin typeface="Times New Roman"/>
                <a:ea typeface="Times New Roman"/>
                <a:cs typeface="Times New Roman"/>
                <a:sym typeface="Times New Roman"/>
              </a:rPr>
              <a:t>2. Coordinates of the intersections</a:t>
            </a:r>
            <a:endParaRPr sz="1800">
              <a:solidFill>
                <a:srgbClr val="FFFFF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800">
                <a:solidFill>
                  <a:srgbClr val="FFFFFF"/>
                </a:solidFill>
                <a:latin typeface="Times New Roman"/>
                <a:ea typeface="Times New Roman"/>
                <a:cs typeface="Times New Roman"/>
                <a:sym typeface="Times New Roman"/>
              </a:rPr>
              <a:t>3. The coordinates of the center of the ellipsoids </a:t>
            </a:r>
            <a:endParaRPr sz="1800">
              <a:solidFill>
                <a:srgbClr val="FFFFF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800">
                <a:solidFill>
                  <a:srgbClr val="FFFFFF"/>
                </a:solidFill>
                <a:latin typeface="Times New Roman"/>
                <a:ea typeface="Times New Roman"/>
                <a:cs typeface="Times New Roman"/>
                <a:sym typeface="Times New Roman"/>
              </a:rPr>
              <a:t>4. The angle of rotation from the neural orientation</a:t>
            </a:r>
            <a:r>
              <a:rPr lang="en" sz="2400">
                <a:latin typeface="Times New Roman"/>
                <a:ea typeface="Times New Roman"/>
                <a:cs typeface="Times New Roman"/>
                <a:sym typeface="Times New Roman"/>
              </a:rPr>
              <a:t> </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7"/>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Corridor</a:t>
            </a:r>
            <a:endParaRPr/>
          </a:p>
        </p:txBody>
      </p:sp>
      <p:sp>
        <p:nvSpPr>
          <p:cNvPr id="672" name="Google Shape;672;p57"/>
          <p:cNvSpPr txBox="1"/>
          <p:nvPr>
            <p:ph idx="2" type="body"/>
          </p:nvPr>
        </p:nvSpPr>
        <p:spPr>
          <a:xfrm>
            <a:off x="1702534" y="1892625"/>
            <a:ext cx="1686900" cy="2274600"/>
          </a:xfrm>
          <a:prstGeom prst="rect">
            <a:avLst/>
          </a:prstGeom>
        </p:spPr>
        <p:txBody>
          <a:bodyPr anchorCtr="0" anchor="t" bIns="91425" lIns="91425" spcFirstLastPara="1" rIns="91425" wrap="square" tIns="91425">
            <a:noAutofit/>
          </a:bodyPr>
          <a:lstStyle/>
          <a:p>
            <a:pPr indent="0" lvl="0" marL="0" rtl="0" algn="ctr">
              <a:lnSpc>
                <a:spcPct val="218181"/>
              </a:lnSpc>
              <a:spcBef>
                <a:spcPts val="0"/>
              </a:spcBef>
              <a:spcAft>
                <a:spcPts val="0"/>
              </a:spcAft>
              <a:buNone/>
            </a:pP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0" rtl="0" algn="ctr">
              <a:lnSpc>
                <a:spcPct val="218181"/>
              </a:lnSpc>
              <a:spcBef>
                <a:spcPts val="0"/>
              </a:spcBef>
              <a:spcAft>
                <a:spcPts val="0"/>
              </a:spcAft>
              <a:buNone/>
            </a:pP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673" name="Google Shape;673;p57"/>
          <p:cNvPicPr preferRelativeResize="0"/>
          <p:nvPr/>
        </p:nvPicPr>
        <p:blipFill>
          <a:blip r:embed="rId3">
            <a:alphaModFix/>
          </a:blip>
          <a:stretch>
            <a:fillRect/>
          </a:stretch>
        </p:blipFill>
        <p:spPr>
          <a:xfrm>
            <a:off x="3990100" y="1605212"/>
            <a:ext cx="2602200" cy="1188938"/>
          </a:xfrm>
          <a:prstGeom prst="rect">
            <a:avLst/>
          </a:prstGeom>
          <a:noFill/>
          <a:ln>
            <a:noFill/>
          </a:ln>
        </p:spPr>
      </p:pic>
      <p:sp>
        <p:nvSpPr>
          <p:cNvPr id="674" name="Google Shape;674;p57"/>
          <p:cNvSpPr txBox="1"/>
          <p:nvPr/>
        </p:nvSpPr>
        <p:spPr>
          <a:xfrm>
            <a:off x="980650" y="1605200"/>
            <a:ext cx="2911800" cy="61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Transforming</a:t>
            </a:r>
            <a:r>
              <a:rPr lang="en" sz="1800">
                <a:solidFill>
                  <a:schemeClr val="lt1"/>
                </a:solidFill>
                <a:latin typeface="Montserrat"/>
                <a:ea typeface="Montserrat"/>
                <a:cs typeface="Montserrat"/>
                <a:sym typeface="Montserrat"/>
              </a:rPr>
              <a:t> the intersection points:</a:t>
            </a:r>
            <a:endParaRPr sz="1800">
              <a:solidFill>
                <a:schemeClr val="lt1"/>
              </a:solidFill>
              <a:latin typeface="Montserrat"/>
              <a:ea typeface="Montserrat"/>
              <a:cs typeface="Montserrat"/>
              <a:sym typeface="Montserrat"/>
            </a:endParaRPr>
          </a:p>
        </p:txBody>
      </p:sp>
      <p:sp>
        <p:nvSpPr>
          <p:cNvPr id="675" name="Google Shape;675;p57"/>
          <p:cNvSpPr/>
          <p:nvPr/>
        </p:nvSpPr>
        <p:spPr>
          <a:xfrm rot="-1932161">
            <a:off x="1236079" y="3300838"/>
            <a:ext cx="2400941" cy="1032161"/>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7"/>
          <p:cNvSpPr/>
          <p:nvPr/>
        </p:nvSpPr>
        <p:spPr>
          <a:xfrm>
            <a:off x="3389254" y="3119859"/>
            <a:ext cx="155400" cy="1638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7"/>
          <p:cNvSpPr txBox="1"/>
          <p:nvPr>
            <p:ph idx="2" type="body"/>
          </p:nvPr>
        </p:nvSpPr>
        <p:spPr>
          <a:xfrm rot="1960041">
            <a:off x="5819254" y="1996188"/>
            <a:ext cx="1673520" cy="2293174"/>
          </a:xfrm>
          <a:prstGeom prst="rect">
            <a:avLst/>
          </a:prstGeom>
        </p:spPr>
        <p:txBody>
          <a:bodyPr anchorCtr="0" anchor="t" bIns="91425" lIns="91425" spcFirstLastPara="1" rIns="91425" wrap="square" tIns="91425">
            <a:noAutofit/>
          </a:bodyPr>
          <a:lstStyle/>
          <a:p>
            <a:pPr indent="0" lvl="0" marL="0" rtl="0" algn="ctr">
              <a:lnSpc>
                <a:spcPct val="218181"/>
              </a:lnSpc>
              <a:spcBef>
                <a:spcPts val="0"/>
              </a:spcBef>
              <a:spcAft>
                <a:spcPts val="0"/>
              </a:spcAft>
              <a:buNone/>
            </a:pP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0" rtl="0" algn="ctr">
              <a:lnSpc>
                <a:spcPct val="218181"/>
              </a:lnSpc>
              <a:spcBef>
                <a:spcPts val="0"/>
              </a:spcBef>
              <a:spcAft>
                <a:spcPts val="0"/>
              </a:spcAft>
              <a:buNone/>
            </a:pP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
        <p:nvSpPr>
          <p:cNvPr id="678" name="Google Shape;678;p57"/>
          <p:cNvSpPr/>
          <p:nvPr/>
        </p:nvSpPr>
        <p:spPr>
          <a:xfrm rot="27287">
            <a:off x="4911235" y="3229544"/>
            <a:ext cx="2418976" cy="1024537"/>
          </a:xfrm>
          <a:prstGeom prst="ellipse">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7"/>
          <p:cNvSpPr/>
          <p:nvPr/>
        </p:nvSpPr>
        <p:spPr>
          <a:xfrm rot="1958503">
            <a:off x="7251430" y="3697016"/>
            <a:ext cx="154621" cy="165498"/>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7"/>
          <p:cNvSpPr/>
          <p:nvPr/>
        </p:nvSpPr>
        <p:spPr>
          <a:xfrm>
            <a:off x="3848123" y="3464709"/>
            <a:ext cx="791100" cy="352800"/>
          </a:xfrm>
          <a:prstGeom prst="rightArrow">
            <a:avLst>
              <a:gd fmla="val 50000" name="adj1"/>
              <a:gd fmla="val 50000" name="adj2"/>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7"/>
          <p:cNvSpPr txBox="1"/>
          <p:nvPr/>
        </p:nvSpPr>
        <p:spPr>
          <a:xfrm>
            <a:off x="4218933" y="3628922"/>
            <a:ext cx="48543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682" name="Google Shape;682;p57"/>
          <p:cNvSpPr txBox="1"/>
          <p:nvPr/>
        </p:nvSpPr>
        <p:spPr>
          <a:xfrm>
            <a:off x="1016700" y="852950"/>
            <a:ext cx="5410200" cy="6891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a:buChar char="●"/>
            </a:pPr>
            <a:r>
              <a:rPr lang="en" sz="1800">
                <a:solidFill>
                  <a:srgbClr val="FFFFFF"/>
                </a:solidFill>
                <a:latin typeface="Montserrat"/>
                <a:ea typeface="Montserrat"/>
                <a:cs typeface="Montserrat"/>
                <a:sym typeface="Montserrat"/>
              </a:rPr>
              <a:t>Neutral Orientation and at origin (0,0)</a:t>
            </a:r>
            <a:endParaRPr sz="18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objective</a:t>
            </a:r>
            <a:endParaRPr/>
          </a:p>
        </p:txBody>
      </p:sp>
      <p:sp>
        <p:nvSpPr>
          <p:cNvPr id="286" name="Google Shape;286;p31"/>
          <p:cNvSpPr txBox="1"/>
          <p:nvPr>
            <p:ph idx="1" type="body"/>
          </p:nvPr>
        </p:nvSpPr>
        <p:spPr>
          <a:xfrm>
            <a:off x="4018025" y="1567550"/>
            <a:ext cx="4318500" cy="202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this project, we are required to use a micro UAV equipped with customized sensors for autonomous navigation in a 6m×6m×2m room equipped with cameras for UAV position estimation. Three obstacles in the form of foam cylinders will be placed in the room. We are required to carry out a simulation and flight experiments for the UAV to go through a charted course designed by our algorithms and avoid all obstacles.</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8"/>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Corridor</a:t>
            </a:r>
            <a:endParaRPr/>
          </a:p>
        </p:txBody>
      </p:sp>
      <p:sp>
        <p:nvSpPr>
          <p:cNvPr id="688" name="Google Shape;688;p58"/>
          <p:cNvSpPr txBox="1"/>
          <p:nvPr/>
        </p:nvSpPr>
        <p:spPr>
          <a:xfrm>
            <a:off x="1049725" y="1338400"/>
            <a:ext cx="36162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Obtaining equation of tangent:</a:t>
            </a:r>
            <a:endParaRPr>
              <a:solidFill>
                <a:schemeClr val="lt1"/>
              </a:solidFill>
              <a:latin typeface="Montserrat"/>
              <a:ea typeface="Montserrat"/>
              <a:cs typeface="Montserrat"/>
              <a:sym typeface="Montserrat"/>
            </a:endParaRPr>
          </a:p>
        </p:txBody>
      </p:sp>
      <p:pic>
        <p:nvPicPr>
          <p:cNvPr id="689" name="Google Shape;689;p58"/>
          <p:cNvPicPr preferRelativeResize="0"/>
          <p:nvPr/>
        </p:nvPicPr>
        <p:blipFill>
          <a:blip r:embed="rId3">
            <a:alphaModFix/>
          </a:blip>
          <a:stretch>
            <a:fillRect/>
          </a:stretch>
        </p:blipFill>
        <p:spPr>
          <a:xfrm>
            <a:off x="4271175" y="1238013"/>
            <a:ext cx="1518400" cy="812475"/>
          </a:xfrm>
          <a:prstGeom prst="rect">
            <a:avLst/>
          </a:prstGeom>
          <a:noFill/>
          <a:ln>
            <a:noFill/>
          </a:ln>
        </p:spPr>
      </p:pic>
      <p:sp>
        <p:nvSpPr>
          <p:cNvPr id="690" name="Google Shape;690;p58"/>
          <p:cNvSpPr txBox="1"/>
          <p:nvPr>
            <p:ph idx="2" type="body"/>
          </p:nvPr>
        </p:nvSpPr>
        <p:spPr>
          <a:xfrm rot="2000716">
            <a:off x="4129897" y="1558293"/>
            <a:ext cx="1990966" cy="2756382"/>
          </a:xfrm>
          <a:prstGeom prst="rect">
            <a:avLst/>
          </a:prstGeom>
        </p:spPr>
        <p:txBody>
          <a:bodyPr anchorCtr="0" anchor="t" bIns="91425" lIns="91425" spcFirstLastPara="1" rIns="91425" wrap="square" tIns="91425">
            <a:noAutofit/>
          </a:bodyPr>
          <a:lstStyle/>
          <a:p>
            <a:pPr indent="0" lvl="0" marL="0" rtl="0" algn="ctr">
              <a:lnSpc>
                <a:spcPct val="218181"/>
              </a:lnSpc>
              <a:spcBef>
                <a:spcPts val="0"/>
              </a:spcBef>
              <a:spcAft>
                <a:spcPts val="0"/>
              </a:spcAft>
              <a:buNone/>
            </a:pP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0" rtl="0" algn="ctr">
              <a:lnSpc>
                <a:spcPct val="218181"/>
              </a:lnSpc>
              <a:spcBef>
                <a:spcPts val="0"/>
              </a:spcBef>
              <a:spcAft>
                <a:spcPts val="0"/>
              </a:spcAft>
              <a:buNone/>
            </a:pP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
        <p:nvSpPr>
          <p:cNvPr id="691" name="Google Shape;691;p58"/>
          <p:cNvSpPr/>
          <p:nvPr/>
        </p:nvSpPr>
        <p:spPr>
          <a:xfrm rot="27811">
            <a:off x="3065666" y="3041573"/>
            <a:ext cx="2855493" cy="1241142"/>
          </a:xfrm>
          <a:prstGeom prst="ellipse">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8"/>
          <p:cNvSpPr/>
          <p:nvPr/>
        </p:nvSpPr>
        <p:spPr>
          <a:xfrm rot="2001182">
            <a:off x="5827366" y="3608897"/>
            <a:ext cx="183886" cy="199029"/>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 name="Google Shape;693;p58"/>
          <p:cNvCxnSpPr/>
          <p:nvPr/>
        </p:nvCxnSpPr>
        <p:spPr>
          <a:xfrm flipH="1" rot="10800000">
            <a:off x="5500875" y="2626375"/>
            <a:ext cx="786600" cy="2308200"/>
          </a:xfrm>
          <a:prstGeom prst="straightConnector1">
            <a:avLst/>
          </a:prstGeom>
          <a:noFill/>
          <a:ln cap="flat" cmpd="sng" w="9525">
            <a:solidFill>
              <a:schemeClr val="dk2"/>
            </a:solidFill>
            <a:prstDash val="solid"/>
            <a:round/>
            <a:headEnd len="med" w="med" type="none"/>
            <a:tailEnd len="med" w="med" type="none"/>
          </a:ln>
        </p:spPr>
      </p:cxnSp>
      <p:sp>
        <p:nvSpPr>
          <p:cNvPr id="694" name="Google Shape;694;p58"/>
          <p:cNvSpPr/>
          <p:nvPr/>
        </p:nvSpPr>
        <p:spPr>
          <a:xfrm rot="10095800">
            <a:off x="6167539" y="2964855"/>
            <a:ext cx="687269" cy="139089"/>
          </a:xfrm>
          <a:prstGeom prst="rightArrow">
            <a:avLst>
              <a:gd fmla="val 51312"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8"/>
          <p:cNvSpPr txBox="1"/>
          <p:nvPr/>
        </p:nvSpPr>
        <p:spPr>
          <a:xfrm>
            <a:off x="6861725" y="2690150"/>
            <a:ext cx="956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a:t>
            </a:r>
            <a:r>
              <a:rPr lang="en">
                <a:solidFill>
                  <a:schemeClr val="lt1"/>
                </a:solidFill>
                <a:latin typeface="Montserrat"/>
                <a:ea typeface="Montserrat"/>
                <a:cs typeface="Montserrat"/>
                <a:sym typeface="Montserrat"/>
              </a:rPr>
              <a:t>angent</a:t>
            </a:r>
            <a:endParaRPr>
              <a:solidFill>
                <a:schemeClr val="lt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9"/>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Corridor</a:t>
            </a:r>
            <a:endParaRPr/>
          </a:p>
        </p:txBody>
      </p:sp>
      <p:sp>
        <p:nvSpPr>
          <p:cNvPr id="701" name="Google Shape;701;p59"/>
          <p:cNvSpPr txBox="1"/>
          <p:nvPr/>
        </p:nvSpPr>
        <p:spPr>
          <a:xfrm>
            <a:off x="1049725" y="1338400"/>
            <a:ext cx="36162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Rotating tangent to </a:t>
            </a:r>
            <a:r>
              <a:rPr lang="en">
                <a:solidFill>
                  <a:schemeClr val="lt1"/>
                </a:solidFill>
                <a:latin typeface="Montserrat"/>
                <a:ea typeface="Montserrat"/>
                <a:cs typeface="Montserrat"/>
                <a:sym typeface="Montserrat"/>
              </a:rPr>
              <a:t>original</a:t>
            </a:r>
            <a:r>
              <a:rPr lang="en">
                <a:solidFill>
                  <a:schemeClr val="lt1"/>
                </a:solidFill>
                <a:latin typeface="Montserrat"/>
                <a:ea typeface="Montserrat"/>
                <a:cs typeface="Montserrat"/>
                <a:sym typeface="Montserrat"/>
              </a:rPr>
              <a:t> position:</a:t>
            </a:r>
            <a:endParaRPr>
              <a:solidFill>
                <a:schemeClr val="lt1"/>
              </a:solidFill>
              <a:latin typeface="Montserrat"/>
              <a:ea typeface="Montserrat"/>
              <a:cs typeface="Montserrat"/>
              <a:sym typeface="Montserrat"/>
            </a:endParaRPr>
          </a:p>
        </p:txBody>
      </p:sp>
      <p:pic>
        <p:nvPicPr>
          <p:cNvPr id="702" name="Google Shape;702;p59"/>
          <p:cNvPicPr preferRelativeResize="0"/>
          <p:nvPr/>
        </p:nvPicPr>
        <p:blipFill>
          <a:blip r:embed="rId3">
            <a:alphaModFix/>
          </a:blip>
          <a:stretch>
            <a:fillRect/>
          </a:stretch>
        </p:blipFill>
        <p:spPr>
          <a:xfrm>
            <a:off x="4315538" y="1975388"/>
            <a:ext cx="3344696" cy="540900"/>
          </a:xfrm>
          <a:prstGeom prst="rect">
            <a:avLst/>
          </a:prstGeom>
          <a:noFill/>
          <a:ln>
            <a:noFill/>
          </a:ln>
        </p:spPr>
      </p:pic>
      <p:pic>
        <p:nvPicPr>
          <p:cNvPr id="703" name="Google Shape;703;p59"/>
          <p:cNvPicPr preferRelativeResize="0"/>
          <p:nvPr/>
        </p:nvPicPr>
        <p:blipFill>
          <a:blip r:embed="rId4">
            <a:alphaModFix/>
          </a:blip>
          <a:stretch>
            <a:fillRect/>
          </a:stretch>
        </p:blipFill>
        <p:spPr>
          <a:xfrm>
            <a:off x="4815200" y="1184575"/>
            <a:ext cx="2186175" cy="540900"/>
          </a:xfrm>
          <a:prstGeom prst="rect">
            <a:avLst/>
          </a:prstGeom>
          <a:noFill/>
          <a:ln>
            <a:noFill/>
          </a:ln>
        </p:spPr>
      </p:pic>
      <p:pic>
        <p:nvPicPr>
          <p:cNvPr id="704" name="Google Shape;704;p59"/>
          <p:cNvPicPr preferRelativeResize="0"/>
          <p:nvPr/>
        </p:nvPicPr>
        <p:blipFill>
          <a:blip r:embed="rId5">
            <a:alphaModFix/>
          </a:blip>
          <a:stretch>
            <a:fillRect/>
          </a:stretch>
        </p:blipFill>
        <p:spPr>
          <a:xfrm>
            <a:off x="2337688" y="2818475"/>
            <a:ext cx="2867351" cy="611700"/>
          </a:xfrm>
          <a:prstGeom prst="rect">
            <a:avLst/>
          </a:prstGeom>
          <a:noFill/>
          <a:ln>
            <a:noFill/>
          </a:ln>
        </p:spPr>
      </p:pic>
      <p:sp>
        <p:nvSpPr>
          <p:cNvPr id="705" name="Google Shape;705;p59"/>
          <p:cNvSpPr txBox="1"/>
          <p:nvPr/>
        </p:nvSpPr>
        <p:spPr>
          <a:xfrm>
            <a:off x="248725" y="2771325"/>
            <a:ext cx="20397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Obtaining equation of tangent: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706" name="Google Shape;706;p59"/>
          <p:cNvSpPr txBox="1"/>
          <p:nvPr>
            <p:ph idx="2" type="body"/>
          </p:nvPr>
        </p:nvSpPr>
        <p:spPr>
          <a:xfrm rot="2576440">
            <a:off x="5729040" y="2857951"/>
            <a:ext cx="903205" cy="1428472"/>
          </a:xfrm>
          <a:prstGeom prst="rect">
            <a:avLst/>
          </a:prstGeom>
        </p:spPr>
        <p:txBody>
          <a:bodyPr anchorCtr="0" anchor="t" bIns="91425" lIns="91425" spcFirstLastPara="1" rIns="91425" wrap="square" tIns="91425">
            <a:noAutofit/>
          </a:bodyPr>
          <a:lstStyle/>
          <a:p>
            <a:pPr indent="0" lvl="0" marL="0" rtl="0" algn="l">
              <a:lnSpc>
                <a:spcPct val="218181"/>
              </a:lnSpc>
              <a:spcBef>
                <a:spcPts val="0"/>
              </a:spcBef>
              <a:spcAft>
                <a:spcPts val="0"/>
              </a:spcAft>
              <a:buNone/>
            </a:pP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0" rtl="0" algn="ctr">
              <a:lnSpc>
                <a:spcPct val="218181"/>
              </a:lnSpc>
              <a:spcBef>
                <a:spcPts val="0"/>
              </a:spcBef>
              <a:spcAft>
                <a:spcPts val="0"/>
              </a:spcAft>
              <a:buNone/>
            </a:pP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
        <p:nvSpPr>
          <p:cNvPr id="707" name="Google Shape;707;p59"/>
          <p:cNvSpPr/>
          <p:nvPr/>
        </p:nvSpPr>
        <p:spPr>
          <a:xfrm rot="39972">
            <a:off x="5361722" y="3631348"/>
            <a:ext cx="1135277" cy="697813"/>
          </a:xfrm>
          <a:prstGeom prst="ellipse">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9"/>
          <p:cNvSpPr/>
          <p:nvPr/>
        </p:nvSpPr>
        <p:spPr>
          <a:xfrm rot="2568852">
            <a:off x="6454696" y="3954565"/>
            <a:ext cx="83429" cy="103341"/>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 name="Google Shape;709;p59"/>
          <p:cNvCxnSpPr/>
          <p:nvPr/>
        </p:nvCxnSpPr>
        <p:spPr>
          <a:xfrm flipH="1" rot="10800000">
            <a:off x="6330100" y="3397700"/>
            <a:ext cx="312600" cy="12981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59"/>
          <p:cNvSpPr txBox="1"/>
          <p:nvPr>
            <p:ph idx="2" type="body"/>
          </p:nvPr>
        </p:nvSpPr>
        <p:spPr>
          <a:xfrm rot="566613">
            <a:off x="7867825" y="2884632"/>
            <a:ext cx="903241" cy="1428578"/>
          </a:xfrm>
          <a:prstGeom prst="rect">
            <a:avLst/>
          </a:prstGeom>
        </p:spPr>
        <p:txBody>
          <a:bodyPr anchorCtr="0" anchor="t" bIns="91425" lIns="91425" spcFirstLastPara="1" rIns="91425" wrap="square" tIns="91425">
            <a:noAutofit/>
          </a:bodyPr>
          <a:lstStyle/>
          <a:p>
            <a:pPr indent="0" lvl="0" marL="0" rtl="0" algn="l">
              <a:lnSpc>
                <a:spcPct val="218181"/>
              </a:lnSpc>
              <a:spcBef>
                <a:spcPts val="0"/>
              </a:spcBef>
              <a:spcAft>
                <a:spcPts val="0"/>
              </a:spcAft>
              <a:buNone/>
            </a:pP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0" rtl="0" algn="ctr">
              <a:lnSpc>
                <a:spcPct val="218181"/>
              </a:lnSpc>
              <a:spcBef>
                <a:spcPts val="0"/>
              </a:spcBef>
              <a:spcAft>
                <a:spcPts val="0"/>
              </a:spcAft>
              <a:buNone/>
            </a:pP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
        <p:nvSpPr>
          <p:cNvPr id="711" name="Google Shape;711;p59"/>
          <p:cNvSpPr/>
          <p:nvPr/>
        </p:nvSpPr>
        <p:spPr>
          <a:xfrm rot="-1970008">
            <a:off x="7767484" y="3728909"/>
            <a:ext cx="1135376" cy="697704"/>
          </a:xfrm>
          <a:prstGeom prst="ellipse">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9"/>
          <p:cNvSpPr/>
          <p:nvPr/>
        </p:nvSpPr>
        <p:spPr>
          <a:xfrm rot="559598">
            <a:off x="8780527" y="3734766"/>
            <a:ext cx="83301" cy="103394"/>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 name="Google Shape;713;p59"/>
          <p:cNvCxnSpPr/>
          <p:nvPr/>
        </p:nvCxnSpPr>
        <p:spPr>
          <a:xfrm flipH="1" rot="8790491">
            <a:off x="8679986" y="3176676"/>
            <a:ext cx="312603" cy="1298171"/>
          </a:xfrm>
          <a:prstGeom prst="straightConnector1">
            <a:avLst/>
          </a:prstGeom>
          <a:noFill/>
          <a:ln cap="flat" cmpd="sng" w="9525">
            <a:solidFill>
              <a:schemeClr val="dk2"/>
            </a:solidFill>
            <a:prstDash val="solid"/>
            <a:round/>
            <a:headEnd len="med" w="med" type="none"/>
            <a:tailEnd len="med" w="med" type="none"/>
          </a:ln>
        </p:spPr>
      </p:cxnSp>
      <p:sp>
        <p:nvSpPr>
          <p:cNvPr id="714" name="Google Shape;714;p59"/>
          <p:cNvSpPr/>
          <p:nvPr/>
        </p:nvSpPr>
        <p:spPr>
          <a:xfrm>
            <a:off x="6927246" y="3868550"/>
            <a:ext cx="625500" cy="356400"/>
          </a:xfrm>
          <a:prstGeom prst="rightArrow">
            <a:avLst>
              <a:gd fmla="val 50000" name="adj1"/>
              <a:gd fmla="val 50000" name="adj2"/>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9"/>
          <p:cNvSpPr txBox="1"/>
          <p:nvPr/>
        </p:nvSpPr>
        <p:spPr>
          <a:xfrm>
            <a:off x="488825" y="3666450"/>
            <a:ext cx="4205100" cy="482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2 equations of 3 unknowns, by making x the subject for both the equations, and equating the equations, x can be eliminated</a:t>
            </a:r>
            <a:endParaRPr>
              <a:solidFill>
                <a:srgbClr val="FFFFFF"/>
              </a:solidFill>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716" name="Google Shape;716;p59"/>
          <p:cNvPicPr preferRelativeResize="0"/>
          <p:nvPr/>
        </p:nvPicPr>
        <p:blipFill>
          <a:blip r:embed="rId6">
            <a:alphaModFix/>
          </a:blip>
          <a:stretch>
            <a:fillRect/>
          </a:stretch>
        </p:blipFill>
        <p:spPr>
          <a:xfrm>
            <a:off x="2369125" y="4384825"/>
            <a:ext cx="977400" cy="415395"/>
          </a:xfrm>
          <a:prstGeom prst="rect">
            <a:avLst/>
          </a:prstGeom>
          <a:noFill/>
          <a:ln>
            <a:noFill/>
          </a:ln>
        </p:spPr>
      </p:pic>
      <p:sp>
        <p:nvSpPr>
          <p:cNvPr id="717" name="Google Shape;717;p59"/>
          <p:cNvSpPr txBox="1"/>
          <p:nvPr/>
        </p:nvSpPr>
        <p:spPr>
          <a:xfrm>
            <a:off x="298000" y="4453200"/>
            <a:ext cx="20397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Tangent equation:</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0"/>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Corridor</a:t>
            </a:r>
            <a:endParaRPr/>
          </a:p>
        </p:txBody>
      </p:sp>
      <p:pic>
        <p:nvPicPr>
          <p:cNvPr id="723" name="Google Shape;723;p60"/>
          <p:cNvPicPr preferRelativeResize="0"/>
          <p:nvPr/>
        </p:nvPicPr>
        <p:blipFill>
          <a:blip r:embed="rId3">
            <a:alphaModFix/>
          </a:blip>
          <a:stretch>
            <a:fillRect/>
          </a:stretch>
        </p:blipFill>
        <p:spPr>
          <a:xfrm>
            <a:off x="2672200" y="1979750"/>
            <a:ext cx="977400" cy="415395"/>
          </a:xfrm>
          <a:prstGeom prst="rect">
            <a:avLst/>
          </a:prstGeom>
          <a:noFill/>
          <a:ln>
            <a:noFill/>
          </a:ln>
        </p:spPr>
      </p:pic>
      <p:sp>
        <p:nvSpPr>
          <p:cNvPr id="724" name="Google Shape;724;p60"/>
          <p:cNvSpPr txBox="1"/>
          <p:nvPr/>
        </p:nvSpPr>
        <p:spPr>
          <a:xfrm>
            <a:off x="601075" y="2048125"/>
            <a:ext cx="20397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Tangent equation:</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725" name="Google Shape;725;p60"/>
          <p:cNvSpPr txBox="1"/>
          <p:nvPr/>
        </p:nvSpPr>
        <p:spPr>
          <a:xfrm>
            <a:off x="601075" y="2681650"/>
            <a:ext cx="20397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Manipulate tangent equation</a:t>
            </a: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726" name="Google Shape;726;p60"/>
          <p:cNvPicPr preferRelativeResize="0"/>
          <p:nvPr/>
        </p:nvPicPr>
        <p:blipFill>
          <a:blip r:embed="rId4">
            <a:alphaModFix/>
          </a:blip>
          <a:stretch>
            <a:fillRect/>
          </a:stretch>
        </p:blipFill>
        <p:spPr>
          <a:xfrm>
            <a:off x="2730325" y="2681650"/>
            <a:ext cx="1471023" cy="482100"/>
          </a:xfrm>
          <a:prstGeom prst="rect">
            <a:avLst/>
          </a:prstGeom>
          <a:noFill/>
          <a:ln>
            <a:noFill/>
          </a:ln>
        </p:spPr>
      </p:pic>
      <p:pic>
        <p:nvPicPr>
          <p:cNvPr id="727" name="Google Shape;727;p60"/>
          <p:cNvPicPr preferRelativeResize="0"/>
          <p:nvPr/>
        </p:nvPicPr>
        <p:blipFill>
          <a:blip r:embed="rId5">
            <a:alphaModFix/>
          </a:blip>
          <a:stretch>
            <a:fillRect/>
          </a:stretch>
        </p:blipFill>
        <p:spPr>
          <a:xfrm>
            <a:off x="5087575" y="1409188"/>
            <a:ext cx="3408675" cy="2723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1"/>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Corridor</a:t>
            </a:r>
            <a:endParaRPr/>
          </a:p>
        </p:txBody>
      </p:sp>
      <p:pic>
        <p:nvPicPr>
          <p:cNvPr id="733" name="Google Shape;733;p61"/>
          <p:cNvPicPr preferRelativeResize="0"/>
          <p:nvPr/>
        </p:nvPicPr>
        <p:blipFill>
          <a:blip r:embed="rId3">
            <a:alphaModFix/>
          </a:blip>
          <a:stretch>
            <a:fillRect/>
          </a:stretch>
        </p:blipFill>
        <p:spPr>
          <a:xfrm>
            <a:off x="5266650" y="1409188"/>
            <a:ext cx="3408675" cy="2723575"/>
          </a:xfrm>
          <a:prstGeom prst="rect">
            <a:avLst/>
          </a:prstGeom>
          <a:noFill/>
          <a:ln>
            <a:noFill/>
          </a:ln>
        </p:spPr>
      </p:pic>
      <p:pic>
        <p:nvPicPr>
          <p:cNvPr id="734" name="Google Shape;734;p61"/>
          <p:cNvPicPr preferRelativeResize="0"/>
          <p:nvPr/>
        </p:nvPicPr>
        <p:blipFill>
          <a:blip r:embed="rId4">
            <a:alphaModFix/>
          </a:blip>
          <a:stretch>
            <a:fillRect/>
          </a:stretch>
        </p:blipFill>
        <p:spPr>
          <a:xfrm>
            <a:off x="405100" y="1409200"/>
            <a:ext cx="3408675" cy="893536"/>
          </a:xfrm>
          <a:prstGeom prst="rect">
            <a:avLst/>
          </a:prstGeom>
          <a:noFill/>
          <a:ln>
            <a:noFill/>
          </a:ln>
        </p:spPr>
      </p:pic>
      <p:pic>
        <p:nvPicPr>
          <p:cNvPr id="735" name="Google Shape;735;p61"/>
          <p:cNvPicPr preferRelativeResize="0"/>
          <p:nvPr/>
        </p:nvPicPr>
        <p:blipFill>
          <a:blip r:embed="rId5">
            <a:alphaModFix/>
          </a:blip>
          <a:stretch>
            <a:fillRect/>
          </a:stretch>
        </p:blipFill>
        <p:spPr>
          <a:xfrm>
            <a:off x="405100" y="2447100"/>
            <a:ext cx="3408674" cy="846449"/>
          </a:xfrm>
          <a:prstGeom prst="rect">
            <a:avLst/>
          </a:prstGeom>
          <a:noFill/>
          <a:ln>
            <a:noFill/>
          </a:ln>
        </p:spPr>
      </p:pic>
      <p:pic>
        <p:nvPicPr>
          <p:cNvPr id="736" name="Google Shape;736;p61"/>
          <p:cNvPicPr preferRelativeResize="0"/>
          <p:nvPr/>
        </p:nvPicPr>
        <p:blipFill>
          <a:blip r:embed="rId6">
            <a:alphaModFix/>
          </a:blip>
          <a:stretch>
            <a:fillRect/>
          </a:stretch>
        </p:blipFill>
        <p:spPr>
          <a:xfrm>
            <a:off x="405100" y="3437925"/>
            <a:ext cx="3408675" cy="791903"/>
          </a:xfrm>
          <a:prstGeom prst="rect">
            <a:avLst/>
          </a:prstGeom>
          <a:noFill/>
          <a:ln>
            <a:noFill/>
          </a:ln>
        </p:spPr>
      </p:pic>
      <p:sp>
        <p:nvSpPr>
          <p:cNvPr id="737" name="Google Shape;737;p61"/>
          <p:cNvSpPr/>
          <p:nvPr/>
        </p:nvSpPr>
        <p:spPr>
          <a:xfrm>
            <a:off x="4074015" y="2497425"/>
            <a:ext cx="932400" cy="745800"/>
          </a:xfrm>
          <a:prstGeom prst="rightArrow">
            <a:avLst>
              <a:gd fmla="val 50000" name="adj1"/>
              <a:gd fmla="val 50000" name="adj2"/>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2"/>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Corridor</a:t>
            </a:r>
            <a:endParaRPr/>
          </a:p>
        </p:txBody>
      </p:sp>
      <p:sp>
        <p:nvSpPr>
          <p:cNvPr id="743" name="Google Shape;743;p62"/>
          <p:cNvSpPr txBox="1"/>
          <p:nvPr/>
        </p:nvSpPr>
        <p:spPr>
          <a:xfrm>
            <a:off x="1297500" y="1172225"/>
            <a:ext cx="1365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To use of QP:</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744" name="Google Shape;744;p62"/>
          <p:cNvPicPr preferRelativeResize="0"/>
          <p:nvPr/>
        </p:nvPicPr>
        <p:blipFill>
          <a:blip r:embed="rId3">
            <a:alphaModFix/>
          </a:blip>
          <a:stretch>
            <a:fillRect/>
          </a:stretch>
        </p:blipFill>
        <p:spPr>
          <a:xfrm>
            <a:off x="2742700" y="1183775"/>
            <a:ext cx="1365600" cy="459010"/>
          </a:xfrm>
          <a:prstGeom prst="rect">
            <a:avLst/>
          </a:prstGeom>
          <a:noFill/>
          <a:ln>
            <a:noFill/>
          </a:ln>
        </p:spPr>
      </p:pic>
      <p:pic>
        <p:nvPicPr>
          <p:cNvPr id="745" name="Google Shape;745;p62"/>
          <p:cNvPicPr preferRelativeResize="0"/>
          <p:nvPr/>
        </p:nvPicPr>
        <p:blipFill>
          <a:blip r:embed="rId4">
            <a:alphaModFix/>
          </a:blip>
          <a:stretch>
            <a:fillRect/>
          </a:stretch>
        </p:blipFill>
        <p:spPr>
          <a:xfrm>
            <a:off x="5414125" y="1669325"/>
            <a:ext cx="2773050" cy="2103150"/>
          </a:xfrm>
          <a:prstGeom prst="rect">
            <a:avLst/>
          </a:prstGeom>
          <a:noFill/>
          <a:ln>
            <a:noFill/>
          </a:ln>
        </p:spPr>
      </p:pic>
      <p:sp>
        <p:nvSpPr>
          <p:cNvPr id="746" name="Google Shape;746;p62"/>
          <p:cNvSpPr txBox="1"/>
          <p:nvPr/>
        </p:nvSpPr>
        <p:spPr>
          <a:xfrm>
            <a:off x="1297500" y="1842175"/>
            <a:ext cx="1365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At A</a:t>
            </a: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747" name="Google Shape;747;p62"/>
          <p:cNvPicPr preferRelativeResize="0"/>
          <p:nvPr/>
        </p:nvPicPr>
        <p:blipFill>
          <a:blip r:embed="rId5">
            <a:alphaModFix/>
          </a:blip>
          <a:stretch>
            <a:fillRect/>
          </a:stretch>
        </p:blipFill>
        <p:spPr>
          <a:xfrm>
            <a:off x="2019575" y="1887213"/>
            <a:ext cx="1145100" cy="392016"/>
          </a:xfrm>
          <a:prstGeom prst="rect">
            <a:avLst/>
          </a:prstGeom>
          <a:noFill/>
          <a:ln>
            <a:noFill/>
          </a:ln>
        </p:spPr>
      </p:pic>
      <p:sp>
        <p:nvSpPr>
          <p:cNvPr id="748" name="Google Shape;748;p62"/>
          <p:cNvSpPr txBox="1"/>
          <p:nvPr/>
        </p:nvSpPr>
        <p:spPr>
          <a:xfrm>
            <a:off x="1297500" y="2382575"/>
            <a:ext cx="1365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At B:</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749" name="Google Shape;749;p62"/>
          <p:cNvPicPr preferRelativeResize="0"/>
          <p:nvPr/>
        </p:nvPicPr>
        <p:blipFill>
          <a:blip r:embed="rId6">
            <a:alphaModFix/>
          </a:blip>
          <a:stretch>
            <a:fillRect/>
          </a:stretch>
        </p:blipFill>
        <p:spPr>
          <a:xfrm>
            <a:off x="2019575" y="2427626"/>
            <a:ext cx="1197189" cy="392000"/>
          </a:xfrm>
          <a:prstGeom prst="rect">
            <a:avLst/>
          </a:prstGeom>
          <a:noFill/>
          <a:ln>
            <a:noFill/>
          </a:ln>
        </p:spPr>
      </p:pic>
      <p:sp>
        <p:nvSpPr>
          <p:cNvPr id="750" name="Google Shape;750;p62"/>
          <p:cNvSpPr/>
          <p:nvPr/>
        </p:nvSpPr>
        <p:spPr>
          <a:xfrm rot="5400000">
            <a:off x="2466725" y="2909325"/>
            <a:ext cx="250800" cy="278100"/>
          </a:xfrm>
          <a:prstGeom prst="rightArrow">
            <a:avLst>
              <a:gd fmla="val 50000" name="adj1"/>
              <a:gd fmla="val 50000" name="adj2"/>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1" name="Google Shape;751;p62"/>
          <p:cNvPicPr preferRelativeResize="0"/>
          <p:nvPr/>
        </p:nvPicPr>
        <p:blipFill>
          <a:blip r:embed="rId7">
            <a:alphaModFix/>
          </a:blip>
          <a:stretch>
            <a:fillRect/>
          </a:stretch>
        </p:blipFill>
        <p:spPr>
          <a:xfrm>
            <a:off x="1935376" y="3232075"/>
            <a:ext cx="1365600" cy="370792"/>
          </a:xfrm>
          <a:prstGeom prst="rect">
            <a:avLst/>
          </a:prstGeom>
          <a:noFill/>
          <a:ln>
            <a:noFill/>
          </a:ln>
        </p:spPr>
      </p:pic>
      <p:sp>
        <p:nvSpPr>
          <p:cNvPr id="752" name="Google Shape;752;p62"/>
          <p:cNvSpPr txBox="1"/>
          <p:nvPr/>
        </p:nvSpPr>
        <p:spPr>
          <a:xfrm>
            <a:off x="1297500" y="3661175"/>
            <a:ext cx="1365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 matrix</a:t>
            </a: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753" name="Google Shape;753;p62"/>
          <p:cNvPicPr preferRelativeResize="0"/>
          <p:nvPr/>
        </p:nvPicPr>
        <p:blipFill>
          <a:blip r:embed="rId8">
            <a:alphaModFix/>
          </a:blip>
          <a:stretch>
            <a:fillRect/>
          </a:stretch>
        </p:blipFill>
        <p:spPr>
          <a:xfrm>
            <a:off x="2453075" y="3772475"/>
            <a:ext cx="1619200" cy="1032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3"/>
          <p:cNvSpPr txBox="1"/>
          <p:nvPr>
            <p:ph type="title"/>
          </p:nvPr>
        </p:nvSpPr>
        <p:spPr>
          <a:xfrm>
            <a:off x="0" y="1956800"/>
            <a:ext cx="9144000" cy="10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Minimum Snap Optimization</a:t>
            </a:r>
            <a:endParaRPr sz="4800"/>
          </a:p>
          <a:p>
            <a:pPr indent="0" lvl="0" marL="0" rtl="0" algn="ctr">
              <a:spcBef>
                <a:spcPts val="0"/>
              </a:spcBef>
              <a:spcAft>
                <a:spcPts val="0"/>
              </a:spcAft>
              <a:buNone/>
            </a:pPr>
            <a:r>
              <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4"/>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Motivation</a:t>
            </a:r>
            <a:endParaRPr/>
          </a:p>
        </p:txBody>
      </p:sp>
      <p:sp>
        <p:nvSpPr>
          <p:cNvPr id="764" name="Google Shape;764;p64"/>
          <p:cNvSpPr txBox="1"/>
          <p:nvPr>
            <p:ph idx="2" type="body"/>
          </p:nvPr>
        </p:nvSpPr>
        <p:spPr>
          <a:xfrm>
            <a:off x="1308200" y="1193550"/>
            <a:ext cx="42963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State space model of planar Quadrotor:</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800"/>
              <a:t>Equation of motion (non-linear):</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a:p>
        </p:txBody>
      </p:sp>
      <p:pic>
        <p:nvPicPr>
          <p:cNvPr id="765" name="Google Shape;765;p64"/>
          <p:cNvPicPr preferRelativeResize="0"/>
          <p:nvPr/>
        </p:nvPicPr>
        <p:blipFill>
          <a:blip r:embed="rId3">
            <a:alphaModFix/>
          </a:blip>
          <a:stretch>
            <a:fillRect/>
          </a:stretch>
        </p:blipFill>
        <p:spPr>
          <a:xfrm>
            <a:off x="1351075" y="1729950"/>
            <a:ext cx="3899575" cy="965875"/>
          </a:xfrm>
          <a:prstGeom prst="rect">
            <a:avLst/>
          </a:prstGeom>
          <a:noFill/>
          <a:ln>
            <a:noFill/>
          </a:ln>
        </p:spPr>
      </p:pic>
      <p:pic>
        <p:nvPicPr>
          <p:cNvPr id="766" name="Google Shape;766;p64"/>
          <p:cNvPicPr preferRelativeResize="0"/>
          <p:nvPr/>
        </p:nvPicPr>
        <p:blipFill>
          <a:blip r:embed="rId4">
            <a:alphaModFix/>
          </a:blip>
          <a:stretch>
            <a:fillRect/>
          </a:stretch>
        </p:blipFill>
        <p:spPr>
          <a:xfrm>
            <a:off x="1351075" y="3230150"/>
            <a:ext cx="1960050" cy="1441475"/>
          </a:xfrm>
          <a:prstGeom prst="rect">
            <a:avLst/>
          </a:prstGeom>
          <a:noFill/>
          <a:ln>
            <a:noFill/>
          </a:ln>
        </p:spPr>
      </p:pic>
      <p:pic>
        <p:nvPicPr>
          <p:cNvPr id="767" name="Google Shape;767;p64"/>
          <p:cNvPicPr preferRelativeResize="0"/>
          <p:nvPr/>
        </p:nvPicPr>
        <p:blipFill>
          <a:blip r:embed="rId5">
            <a:alphaModFix/>
          </a:blip>
          <a:stretch>
            <a:fillRect/>
          </a:stretch>
        </p:blipFill>
        <p:spPr>
          <a:xfrm>
            <a:off x="5604625" y="1729950"/>
            <a:ext cx="2785340" cy="2220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5"/>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Motivation</a:t>
            </a:r>
            <a:endParaRPr/>
          </a:p>
        </p:txBody>
      </p:sp>
      <p:sp>
        <p:nvSpPr>
          <p:cNvPr id="773" name="Google Shape;773;p65"/>
          <p:cNvSpPr txBox="1"/>
          <p:nvPr>
            <p:ph idx="2" type="body"/>
          </p:nvPr>
        </p:nvSpPr>
        <p:spPr>
          <a:xfrm>
            <a:off x="1308200" y="1193550"/>
            <a:ext cx="4296300" cy="32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Linearized dynamics</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400"/>
              <a:t>Generate trajectories that minimize the integral of the square of the norm of the snap</a:t>
            </a:r>
            <a:endParaRPr sz="14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a:p>
        </p:txBody>
      </p:sp>
      <p:pic>
        <p:nvPicPr>
          <p:cNvPr id="774" name="Google Shape;774;p65"/>
          <p:cNvPicPr preferRelativeResize="0"/>
          <p:nvPr/>
        </p:nvPicPr>
        <p:blipFill>
          <a:blip r:embed="rId3">
            <a:alphaModFix/>
          </a:blip>
          <a:stretch>
            <a:fillRect/>
          </a:stretch>
        </p:blipFill>
        <p:spPr>
          <a:xfrm>
            <a:off x="5604625" y="1729950"/>
            <a:ext cx="2785340" cy="2220000"/>
          </a:xfrm>
          <a:prstGeom prst="rect">
            <a:avLst/>
          </a:prstGeom>
          <a:noFill/>
          <a:ln>
            <a:noFill/>
          </a:ln>
        </p:spPr>
      </p:pic>
      <p:pic>
        <p:nvPicPr>
          <p:cNvPr id="775" name="Google Shape;775;p65"/>
          <p:cNvPicPr preferRelativeResize="0"/>
          <p:nvPr/>
        </p:nvPicPr>
        <p:blipFill>
          <a:blip r:embed="rId4">
            <a:alphaModFix/>
          </a:blip>
          <a:stretch>
            <a:fillRect/>
          </a:stretch>
        </p:blipFill>
        <p:spPr>
          <a:xfrm>
            <a:off x="1351076" y="1729950"/>
            <a:ext cx="1756450" cy="1922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6"/>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Motivation</a:t>
            </a:r>
            <a:endParaRPr/>
          </a:p>
        </p:txBody>
      </p:sp>
      <p:sp>
        <p:nvSpPr>
          <p:cNvPr id="781" name="Google Shape;781;p66"/>
          <p:cNvSpPr txBox="1"/>
          <p:nvPr>
            <p:ph idx="2" type="body"/>
          </p:nvPr>
        </p:nvSpPr>
        <p:spPr>
          <a:xfrm>
            <a:off x="1308200" y="1193550"/>
            <a:ext cx="7038900" cy="32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Generate trajectories that </a:t>
            </a:r>
            <a:r>
              <a:rPr lang="en" sz="1800" u="sng"/>
              <a:t>minimize the integral of the square of the norm of the snap</a:t>
            </a:r>
            <a:endParaRPr sz="1800" u="sng"/>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a:p>
        </p:txBody>
      </p:sp>
      <p:pic>
        <p:nvPicPr>
          <p:cNvPr id="782" name="Google Shape;782;p66"/>
          <p:cNvPicPr preferRelativeResize="0"/>
          <p:nvPr/>
        </p:nvPicPr>
        <p:blipFill>
          <a:blip r:embed="rId3">
            <a:alphaModFix/>
          </a:blip>
          <a:stretch>
            <a:fillRect/>
          </a:stretch>
        </p:blipFill>
        <p:spPr>
          <a:xfrm>
            <a:off x="2240424" y="2094675"/>
            <a:ext cx="5174451" cy="2506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7"/>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Optimization</a:t>
            </a:r>
            <a:endParaRPr/>
          </a:p>
        </p:txBody>
      </p:sp>
      <p:sp>
        <p:nvSpPr>
          <p:cNvPr id="788" name="Google Shape;788;p67"/>
          <p:cNvSpPr txBox="1"/>
          <p:nvPr>
            <p:ph idx="2" type="body"/>
          </p:nvPr>
        </p:nvSpPr>
        <p:spPr>
          <a:xfrm>
            <a:off x="1308200" y="1193550"/>
            <a:ext cx="7038900" cy="32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Euler-Lagrange Equation:</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800"/>
              <a:t>Solution to above problem:</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800"/>
              <a:t>Polynomial:</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a:p>
        </p:txBody>
      </p:sp>
      <p:pic>
        <p:nvPicPr>
          <p:cNvPr id="789" name="Google Shape;789;p67"/>
          <p:cNvPicPr preferRelativeResize="0"/>
          <p:nvPr/>
        </p:nvPicPr>
        <p:blipFill rotWithShape="1">
          <a:blip r:embed="rId3">
            <a:alphaModFix/>
          </a:blip>
          <a:srcRect b="12061" l="0" r="0" t="7364"/>
          <a:stretch/>
        </p:blipFill>
        <p:spPr>
          <a:xfrm>
            <a:off x="1308200" y="1671075"/>
            <a:ext cx="4424375" cy="540900"/>
          </a:xfrm>
          <a:prstGeom prst="rect">
            <a:avLst/>
          </a:prstGeom>
          <a:noFill/>
          <a:ln>
            <a:noFill/>
          </a:ln>
        </p:spPr>
      </p:pic>
      <p:pic>
        <p:nvPicPr>
          <p:cNvPr id="790" name="Google Shape;790;p67"/>
          <p:cNvPicPr preferRelativeResize="0"/>
          <p:nvPr/>
        </p:nvPicPr>
        <p:blipFill rotWithShape="1">
          <a:blip r:embed="rId4">
            <a:alphaModFix/>
          </a:blip>
          <a:srcRect b="11517" l="0" r="0" t="17165"/>
          <a:stretch/>
        </p:blipFill>
        <p:spPr>
          <a:xfrm>
            <a:off x="6194525" y="1748650"/>
            <a:ext cx="1226925" cy="385750"/>
          </a:xfrm>
          <a:prstGeom prst="rect">
            <a:avLst/>
          </a:prstGeom>
          <a:noFill/>
          <a:ln>
            <a:noFill/>
          </a:ln>
        </p:spPr>
      </p:pic>
      <p:pic>
        <p:nvPicPr>
          <p:cNvPr id="791" name="Google Shape;791;p67"/>
          <p:cNvPicPr preferRelativeResize="0"/>
          <p:nvPr/>
        </p:nvPicPr>
        <p:blipFill>
          <a:blip r:embed="rId5">
            <a:alphaModFix/>
          </a:blip>
          <a:stretch>
            <a:fillRect/>
          </a:stretch>
        </p:blipFill>
        <p:spPr>
          <a:xfrm>
            <a:off x="1351075" y="2664300"/>
            <a:ext cx="846161" cy="385750"/>
          </a:xfrm>
          <a:prstGeom prst="rect">
            <a:avLst/>
          </a:prstGeom>
          <a:noFill/>
          <a:ln>
            <a:noFill/>
          </a:ln>
        </p:spPr>
      </p:pic>
      <p:pic>
        <p:nvPicPr>
          <p:cNvPr id="792" name="Google Shape;792;p67"/>
          <p:cNvPicPr preferRelativeResize="0"/>
          <p:nvPr/>
        </p:nvPicPr>
        <p:blipFill>
          <a:blip r:embed="rId6">
            <a:alphaModFix/>
          </a:blip>
          <a:stretch>
            <a:fillRect/>
          </a:stretch>
        </p:blipFill>
        <p:spPr>
          <a:xfrm>
            <a:off x="1351075" y="3714425"/>
            <a:ext cx="5606281" cy="44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problems</a:t>
            </a:r>
            <a:endParaRPr/>
          </a:p>
        </p:txBody>
      </p:sp>
      <p:sp>
        <p:nvSpPr>
          <p:cNvPr id="292" name="Google Shape;292;p32"/>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3" name="Google Shape;293;p32"/>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First task is to </a:t>
            </a:r>
            <a:r>
              <a:rPr lang="en"/>
              <a:t>use path planning algorithms to generate waypoints along a trajectory which avoids all obstacles. </a:t>
            </a:r>
            <a:endParaRPr>
              <a:solidFill>
                <a:srgbClr val="FFFFFF"/>
              </a:solidFill>
            </a:endParaRPr>
          </a:p>
        </p:txBody>
      </p:sp>
      <p:sp>
        <p:nvSpPr>
          <p:cNvPr id="294" name="Google Shape;294;p32"/>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5" name="Google Shape;295;p32"/>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Second task is to </a:t>
            </a:r>
            <a:r>
              <a:rPr lang="en"/>
              <a:t>create a navigational code which allows the drone to take off, land and chart through a defined course.  The navigational code combined with the path planners can be used to simulate the movement of the drone.</a:t>
            </a:r>
            <a:endParaRPr/>
          </a:p>
          <a:p>
            <a:pPr indent="0" lvl="0" marL="0" rtl="0" algn="l">
              <a:spcBef>
                <a:spcPts val="1600"/>
              </a:spcBef>
              <a:spcAft>
                <a:spcPts val="1600"/>
              </a:spcAft>
              <a:buNone/>
            </a:pPr>
            <a:r>
              <a:t/>
            </a:r>
            <a:endParaRPr>
              <a:solidFill>
                <a:srgbClr val="FFFFFF"/>
              </a:solidFill>
            </a:endParaRPr>
          </a:p>
        </p:txBody>
      </p:sp>
      <p:sp>
        <p:nvSpPr>
          <p:cNvPr id="296" name="Google Shape;296;p32"/>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03</a:t>
            </a:r>
            <a:endParaRPr sz="1300">
              <a:solidFill>
                <a:srgbClr val="FFFFFF"/>
              </a:solidFill>
            </a:endParaRPr>
          </a:p>
        </p:txBody>
      </p:sp>
      <p:sp>
        <p:nvSpPr>
          <p:cNvPr id="297" name="Google Shape;297;p32"/>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Third task is to perform actual flight experiments and then add safety corridors, introduce minimum snap for a better flight experiment.</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8"/>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Optimization</a:t>
            </a:r>
            <a:endParaRPr/>
          </a:p>
        </p:txBody>
      </p:sp>
      <p:sp>
        <p:nvSpPr>
          <p:cNvPr id="798" name="Google Shape;798;p68"/>
          <p:cNvSpPr txBox="1"/>
          <p:nvPr>
            <p:ph idx="2" type="body"/>
          </p:nvPr>
        </p:nvSpPr>
        <p:spPr>
          <a:xfrm>
            <a:off x="1308200" y="1193550"/>
            <a:ext cx="7038900" cy="320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Optimal trajectory (7th order polynomial)</a:t>
            </a:r>
            <a:endParaRPr sz="1800"/>
          </a:p>
          <a:p>
            <a:pPr indent="-342900" lvl="0" marL="457200" rtl="0" algn="l">
              <a:spcBef>
                <a:spcPts val="1000"/>
              </a:spcBef>
              <a:spcAft>
                <a:spcPts val="0"/>
              </a:spcAft>
              <a:buSzPts val="1800"/>
              <a:buChar char="●"/>
            </a:pPr>
            <a:r>
              <a:rPr lang="en" sz="1800"/>
              <a:t>Satisfying various constraints</a:t>
            </a:r>
            <a:endParaRPr sz="1800"/>
          </a:p>
          <a:p>
            <a:pPr indent="-317500" lvl="1" marL="914400" rtl="0" algn="l">
              <a:spcBef>
                <a:spcPts val="1000"/>
              </a:spcBef>
              <a:spcAft>
                <a:spcPts val="0"/>
              </a:spcAft>
              <a:buSzPts val="1400"/>
              <a:buChar char="○"/>
            </a:pPr>
            <a:r>
              <a:rPr lang="en" sz="1400" u="sng"/>
              <a:t>Equality constraints</a:t>
            </a:r>
            <a:r>
              <a:rPr lang="en" sz="1400"/>
              <a:t>: Start and end point position, velocity and acceleration; Continuity constraints at each intermediate waypoint</a:t>
            </a:r>
            <a:endParaRPr sz="1400"/>
          </a:p>
          <a:p>
            <a:pPr indent="-317500" lvl="1" marL="914400" rtl="0" algn="l">
              <a:spcBef>
                <a:spcPts val="1000"/>
              </a:spcBef>
              <a:spcAft>
                <a:spcPts val="0"/>
              </a:spcAft>
              <a:buSzPts val="1400"/>
              <a:buChar char="○"/>
            </a:pPr>
            <a:r>
              <a:rPr lang="en" sz="1400" u="sng"/>
              <a:t>Inequality constraints</a:t>
            </a:r>
            <a:r>
              <a:rPr lang="en" sz="1400"/>
              <a:t>: Safe Flight Corridors</a:t>
            </a:r>
            <a:endParaRPr sz="1400"/>
          </a:p>
          <a:p>
            <a:pPr indent="0" lvl="0" marL="0" rtl="0" algn="l">
              <a:spcBef>
                <a:spcPts val="1000"/>
              </a:spcBef>
              <a:spcAft>
                <a:spcPts val="0"/>
              </a:spcAft>
              <a:buNone/>
            </a:pPr>
            <a:r>
              <a:rPr lang="en" sz="1800"/>
              <a:t>Formulate into </a:t>
            </a:r>
            <a:r>
              <a:rPr lang="en" sz="1800" u="sng">
                <a:solidFill>
                  <a:srgbClr val="00FF00"/>
                </a:solidFill>
              </a:rPr>
              <a:t>Quadratic programming (QP)</a:t>
            </a:r>
            <a:r>
              <a:rPr lang="en" sz="1800"/>
              <a:t> problem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a:p>
        </p:txBody>
      </p:sp>
      <p:pic>
        <p:nvPicPr>
          <p:cNvPr id="799" name="Google Shape;799;p68"/>
          <p:cNvPicPr preferRelativeResize="0"/>
          <p:nvPr/>
        </p:nvPicPr>
        <p:blipFill>
          <a:blip r:embed="rId3">
            <a:alphaModFix/>
          </a:blip>
          <a:stretch>
            <a:fillRect/>
          </a:stretch>
        </p:blipFill>
        <p:spPr>
          <a:xfrm>
            <a:off x="2574138" y="3589725"/>
            <a:ext cx="3995730" cy="808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9"/>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Optimization</a:t>
            </a:r>
            <a:endParaRPr/>
          </a:p>
        </p:txBody>
      </p:sp>
      <p:sp>
        <p:nvSpPr>
          <p:cNvPr id="805" name="Google Shape;805;p69"/>
          <p:cNvSpPr txBox="1"/>
          <p:nvPr/>
        </p:nvSpPr>
        <p:spPr>
          <a:xfrm>
            <a:off x="2778925" y="2869850"/>
            <a:ext cx="6172200" cy="7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ato"/>
                <a:ea typeface="Lato"/>
                <a:cs typeface="Lato"/>
                <a:sym typeface="Lato"/>
              </a:rPr>
              <a:t>i-th p is the column vector of the </a:t>
            </a:r>
            <a:r>
              <a:rPr lang="en" sz="1800" u="sng">
                <a:solidFill>
                  <a:schemeClr val="lt1"/>
                </a:solidFill>
                <a:latin typeface="Lato"/>
                <a:ea typeface="Lato"/>
                <a:cs typeface="Lato"/>
                <a:sym typeface="Lato"/>
              </a:rPr>
              <a:t>coefficients for the i-th polynomial segment</a:t>
            </a:r>
            <a:endParaRPr sz="1800" u="sng">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p:txBody>
      </p:sp>
      <p:pic>
        <p:nvPicPr>
          <p:cNvPr id="806" name="Google Shape;806;p69"/>
          <p:cNvPicPr preferRelativeResize="0"/>
          <p:nvPr/>
        </p:nvPicPr>
        <p:blipFill rotWithShape="1">
          <a:blip r:embed="rId3">
            <a:alphaModFix/>
          </a:blip>
          <a:srcRect b="0" l="0" r="0" t="0"/>
          <a:stretch/>
        </p:blipFill>
        <p:spPr>
          <a:xfrm>
            <a:off x="1351075" y="1170175"/>
            <a:ext cx="3454249" cy="692287"/>
          </a:xfrm>
          <a:prstGeom prst="rect">
            <a:avLst/>
          </a:prstGeom>
          <a:noFill/>
          <a:ln>
            <a:noFill/>
          </a:ln>
        </p:spPr>
      </p:pic>
      <p:pic>
        <p:nvPicPr>
          <p:cNvPr id="807" name="Google Shape;807;p69"/>
          <p:cNvPicPr preferRelativeResize="0"/>
          <p:nvPr/>
        </p:nvPicPr>
        <p:blipFill>
          <a:blip r:embed="rId4">
            <a:alphaModFix/>
          </a:blip>
          <a:stretch>
            <a:fillRect/>
          </a:stretch>
        </p:blipFill>
        <p:spPr>
          <a:xfrm>
            <a:off x="1351075" y="2097975"/>
            <a:ext cx="1245400" cy="2278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0"/>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Optimization</a:t>
            </a:r>
            <a:endParaRPr/>
          </a:p>
        </p:txBody>
      </p:sp>
      <p:pic>
        <p:nvPicPr>
          <p:cNvPr id="813" name="Google Shape;813;p70"/>
          <p:cNvPicPr preferRelativeResize="0"/>
          <p:nvPr/>
        </p:nvPicPr>
        <p:blipFill>
          <a:blip r:embed="rId3">
            <a:alphaModFix/>
          </a:blip>
          <a:stretch>
            <a:fillRect/>
          </a:stretch>
        </p:blipFill>
        <p:spPr>
          <a:xfrm>
            <a:off x="1351075" y="1162050"/>
            <a:ext cx="3470950" cy="695625"/>
          </a:xfrm>
          <a:prstGeom prst="rect">
            <a:avLst/>
          </a:prstGeom>
          <a:noFill/>
          <a:ln>
            <a:noFill/>
          </a:ln>
        </p:spPr>
      </p:pic>
      <p:pic>
        <p:nvPicPr>
          <p:cNvPr id="814" name="Google Shape;814;p70"/>
          <p:cNvPicPr preferRelativeResize="0"/>
          <p:nvPr/>
        </p:nvPicPr>
        <p:blipFill rotWithShape="1">
          <a:blip r:embed="rId4">
            <a:alphaModFix/>
          </a:blip>
          <a:srcRect b="26161" l="0" r="0" t="0"/>
          <a:stretch/>
        </p:blipFill>
        <p:spPr>
          <a:xfrm>
            <a:off x="370350" y="2085075"/>
            <a:ext cx="8403301" cy="2821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1"/>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Optimization</a:t>
            </a:r>
            <a:endParaRPr/>
          </a:p>
        </p:txBody>
      </p:sp>
      <p:pic>
        <p:nvPicPr>
          <p:cNvPr id="820" name="Google Shape;820;p71"/>
          <p:cNvPicPr preferRelativeResize="0"/>
          <p:nvPr/>
        </p:nvPicPr>
        <p:blipFill>
          <a:blip r:embed="rId3">
            <a:alphaModFix/>
          </a:blip>
          <a:stretch>
            <a:fillRect/>
          </a:stretch>
        </p:blipFill>
        <p:spPr>
          <a:xfrm>
            <a:off x="1351075" y="1162050"/>
            <a:ext cx="3470950" cy="695625"/>
          </a:xfrm>
          <a:prstGeom prst="rect">
            <a:avLst/>
          </a:prstGeom>
          <a:noFill/>
          <a:ln>
            <a:noFill/>
          </a:ln>
        </p:spPr>
      </p:pic>
      <p:pic>
        <p:nvPicPr>
          <p:cNvPr id="821" name="Google Shape;821;p71"/>
          <p:cNvPicPr preferRelativeResize="0"/>
          <p:nvPr/>
        </p:nvPicPr>
        <p:blipFill rotWithShape="1">
          <a:blip r:embed="rId4">
            <a:alphaModFix/>
          </a:blip>
          <a:srcRect b="0" l="0" r="17088" t="20102"/>
          <a:stretch/>
        </p:blipFill>
        <p:spPr>
          <a:xfrm>
            <a:off x="1351075" y="2085075"/>
            <a:ext cx="7038900" cy="291940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2"/>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Constraints</a:t>
            </a:r>
            <a:endParaRPr/>
          </a:p>
        </p:txBody>
      </p:sp>
      <p:pic>
        <p:nvPicPr>
          <p:cNvPr id="827" name="Google Shape;827;p72"/>
          <p:cNvPicPr preferRelativeResize="0"/>
          <p:nvPr/>
        </p:nvPicPr>
        <p:blipFill>
          <a:blip r:embed="rId3">
            <a:alphaModFix/>
          </a:blip>
          <a:stretch>
            <a:fillRect/>
          </a:stretch>
        </p:blipFill>
        <p:spPr>
          <a:xfrm>
            <a:off x="1351075" y="1162038"/>
            <a:ext cx="3470950" cy="695650"/>
          </a:xfrm>
          <a:prstGeom prst="rect">
            <a:avLst/>
          </a:prstGeom>
          <a:noFill/>
          <a:ln>
            <a:noFill/>
          </a:ln>
        </p:spPr>
      </p:pic>
      <p:pic>
        <p:nvPicPr>
          <p:cNvPr id="828" name="Google Shape;828;p72"/>
          <p:cNvPicPr preferRelativeResize="0"/>
          <p:nvPr/>
        </p:nvPicPr>
        <p:blipFill>
          <a:blip r:embed="rId4">
            <a:alphaModFix/>
          </a:blip>
          <a:stretch>
            <a:fillRect/>
          </a:stretch>
        </p:blipFill>
        <p:spPr>
          <a:xfrm>
            <a:off x="152400" y="1975000"/>
            <a:ext cx="8848724" cy="2734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3"/>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Constraints</a:t>
            </a:r>
            <a:endParaRPr/>
          </a:p>
        </p:txBody>
      </p:sp>
      <p:pic>
        <p:nvPicPr>
          <p:cNvPr id="834" name="Google Shape;834;p73"/>
          <p:cNvPicPr preferRelativeResize="0"/>
          <p:nvPr/>
        </p:nvPicPr>
        <p:blipFill>
          <a:blip r:embed="rId3">
            <a:alphaModFix/>
          </a:blip>
          <a:stretch>
            <a:fillRect/>
          </a:stretch>
        </p:blipFill>
        <p:spPr>
          <a:xfrm>
            <a:off x="1351075" y="1152100"/>
            <a:ext cx="7673650" cy="3369900"/>
          </a:xfrm>
          <a:prstGeom prst="rect">
            <a:avLst/>
          </a:prstGeom>
          <a:noFill/>
          <a:ln>
            <a:noFill/>
          </a:ln>
        </p:spPr>
      </p:pic>
      <p:pic>
        <p:nvPicPr>
          <p:cNvPr id="835" name="Google Shape;835;p73"/>
          <p:cNvPicPr preferRelativeResize="0"/>
          <p:nvPr/>
        </p:nvPicPr>
        <p:blipFill rotWithShape="1">
          <a:blip r:embed="rId4">
            <a:alphaModFix/>
          </a:blip>
          <a:srcRect b="8148" l="0" r="0" t="14103"/>
          <a:stretch/>
        </p:blipFill>
        <p:spPr>
          <a:xfrm>
            <a:off x="1351075" y="1216412"/>
            <a:ext cx="3471125" cy="540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4"/>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Constraints</a:t>
            </a:r>
            <a:endParaRPr/>
          </a:p>
        </p:txBody>
      </p:sp>
      <p:pic>
        <p:nvPicPr>
          <p:cNvPr id="841" name="Google Shape;841;p74"/>
          <p:cNvPicPr preferRelativeResize="0"/>
          <p:nvPr/>
        </p:nvPicPr>
        <p:blipFill>
          <a:blip r:embed="rId3">
            <a:alphaModFix/>
          </a:blip>
          <a:stretch>
            <a:fillRect/>
          </a:stretch>
        </p:blipFill>
        <p:spPr>
          <a:xfrm>
            <a:off x="1351075" y="1162075"/>
            <a:ext cx="3470950" cy="692750"/>
          </a:xfrm>
          <a:prstGeom prst="rect">
            <a:avLst/>
          </a:prstGeom>
          <a:noFill/>
          <a:ln>
            <a:noFill/>
          </a:ln>
        </p:spPr>
      </p:pic>
      <p:sp>
        <p:nvSpPr>
          <p:cNvPr id="842" name="Google Shape;842;p74"/>
          <p:cNvSpPr txBox="1"/>
          <p:nvPr/>
        </p:nvSpPr>
        <p:spPr>
          <a:xfrm>
            <a:off x="1371600" y="1923200"/>
            <a:ext cx="56256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Inequality constraint: 	For each </a:t>
            </a:r>
            <a:r>
              <a:rPr lang="en">
                <a:solidFill>
                  <a:srgbClr val="00FF00"/>
                </a:solidFill>
                <a:latin typeface="Lato"/>
                <a:ea typeface="Lato"/>
                <a:cs typeface="Lato"/>
                <a:sym typeface="Lato"/>
              </a:rPr>
              <a:t>subsampled </a:t>
            </a:r>
            <a:r>
              <a:rPr lang="en">
                <a:solidFill>
                  <a:schemeClr val="lt1"/>
                </a:solidFill>
                <a:latin typeface="Lato"/>
                <a:ea typeface="Lato"/>
                <a:cs typeface="Lato"/>
                <a:sym typeface="Lato"/>
              </a:rPr>
              <a:t>intermediate waypoints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843" name="Google Shape;843;p74"/>
          <p:cNvPicPr preferRelativeResize="0"/>
          <p:nvPr/>
        </p:nvPicPr>
        <p:blipFill>
          <a:blip r:embed="rId4">
            <a:alphaModFix/>
          </a:blip>
          <a:stretch>
            <a:fillRect/>
          </a:stretch>
        </p:blipFill>
        <p:spPr>
          <a:xfrm>
            <a:off x="1351075" y="2393575"/>
            <a:ext cx="4479126" cy="2171050"/>
          </a:xfrm>
          <a:prstGeom prst="rect">
            <a:avLst/>
          </a:prstGeom>
          <a:noFill/>
          <a:ln>
            <a:noFill/>
          </a:ln>
        </p:spPr>
      </p:pic>
      <p:pic>
        <p:nvPicPr>
          <p:cNvPr id="844" name="Google Shape;844;p74"/>
          <p:cNvPicPr preferRelativeResize="0"/>
          <p:nvPr/>
        </p:nvPicPr>
        <p:blipFill>
          <a:blip r:embed="rId5">
            <a:alphaModFix/>
          </a:blip>
          <a:stretch>
            <a:fillRect/>
          </a:stretch>
        </p:blipFill>
        <p:spPr>
          <a:xfrm>
            <a:off x="5904325" y="2393575"/>
            <a:ext cx="3128925" cy="162725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5"/>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Constraints</a:t>
            </a:r>
            <a:endParaRPr/>
          </a:p>
        </p:txBody>
      </p:sp>
      <p:pic>
        <p:nvPicPr>
          <p:cNvPr id="850" name="Google Shape;850;p75"/>
          <p:cNvPicPr preferRelativeResize="0"/>
          <p:nvPr/>
        </p:nvPicPr>
        <p:blipFill>
          <a:blip r:embed="rId3">
            <a:alphaModFix/>
          </a:blip>
          <a:stretch>
            <a:fillRect/>
          </a:stretch>
        </p:blipFill>
        <p:spPr>
          <a:xfrm>
            <a:off x="1351075" y="1138925"/>
            <a:ext cx="3460250" cy="693500"/>
          </a:xfrm>
          <a:prstGeom prst="rect">
            <a:avLst/>
          </a:prstGeom>
          <a:noFill/>
          <a:ln>
            <a:noFill/>
          </a:ln>
        </p:spPr>
      </p:pic>
      <p:pic>
        <p:nvPicPr>
          <p:cNvPr id="851" name="Google Shape;851;p75"/>
          <p:cNvPicPr preferRelativeResize="0"/>
          <p:nvPr/>
        </p:nvPicPr>
        <p:blipFill>
          <a:blip r:embed="rId4">
            <a:alphaModFix/>
          </a:blip>
          <a:stretch>
            <a:fillRect/>
          </a:stretch>
        </p:blipFill>
        <p:spPr>
          <a:xfrm>
            <a:off x="1351074" y="2036700"/>
            <a:ext cx="5880475" cy="2429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6"/>
          <p:cNvSpPr txBox="1"/>
          <p:nvPr>
            <p:ph type="title"/>
          </p:nvPr>
        </p:nvSpPr>
        <p:spPr>
          <a:xfrm>
            <a:off x="1351075"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Snap Trajectory: Constraints</a:t>
            </a:r>
            <a:endParaRPr/>
          </a:p>
        </p:txBody>
      </p:sp>
      <p:pic>
        <p:nvPicPr>
          <p:cNvPr id="857" name="Google Shape;857;p76"/>
          <p:cNvPicPr preferRelativeResize="0"/>
          <p:nvPr/>
        </p:nvPicPr>
        <p:blipFill>
          <a:blip r:embed="rId3">
            <a:alphaModFix/>
          </a:blip>
          <a:stretch>
            <a:fillRect/>
          </a:stretch>
        </p:blipFill>
        <p:spPr>
          <a:xfrm>
            <a:off x="1351075" y="1295400"/>
            <a:ext cx="7122850" cy="3160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7"/>
          <p:cNvSpPr txBox="1"/>
          <p:nvPr>
            <p:ph type="title"/>
          </p:nvPr>
        </p:nvSpPr>
        <p:spPr>
          <a:xfrm>
            <a:off x="0" y="2059200"/>
            <a:ext cx="9144000" cy="10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Time Optimization</a:t>
            </a:r>
            <a:endParaRPr sz="4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diagram</a:t>
            </a:r>
            <a:endParaRPr/>
          </a:p>
        </p:txBody>
      </p:sp>
      <p:sp>
        <p:nvSpPr>
          <p:cNvPr id="303" name="Google Shape;303;p33"/>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a:ea typeface="Montserrat"/>
                <a:cs typeface="Montserrat"/>
                <a:sym typeface="Montserrat"/>
              </a:rPr>
              <a:t>Path Planning</a:t>
            </a:r>
            <a:endParaRPr/>
          </a:p>
        </p:txBody>
      </p:sp>
      <p:sp>
        <p:nvSpPr>
          <p:cNvPr id="304" name="Google Shape;304;p33"/>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2"/>
                </a:solidFill>
                <a:latin typeface="Lato"/>
                <a:ea typeface="Lato"/>
                <a:cs typeface="Lato"/>
                <a:sym typeface="Lato"/>
              </a:rPr>
              <a:t>Formulate waypoints through a safe flight path</a:t>
            </a:r>
            <a:endParaRPr sz="1000">
              <a:solidFill>
                <a:srgbClr val="D9D9D9"/>
              </a:solidFill>
              <a:latin typeface="Lato"/>
              <a:ea typeface="Lato"/>
              <a:cs typeface="Lato"/>
              <a:sym typeface="Lato"/>
            </a:endParaRPr>
          </a:p>
        </p:txBody>
      </p:sp>
      <p:sp>
        <p:nvSpPr>
          <p:cNvPr id="305" name="Google Shape;305;p33"/>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a:ea typeface="Montserrat"/>
                <a:cs typeface="Montserrat"/>
                <a:sym typeface="Montserrat"/>
              </a:rPr>
              <a:t>Navigation</a:t>
            </a:r>
            <a:endParaRPr/>
          </a:p>
        </p:txBody>
      </p:sp>
      <p:sp>
        <p:nvSpPr>
          <p:cNvPr id="306" name="Google Shape;306;p33"/>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D9D9D9"/>
                </a:solidFill>
                <a:latin typeface="Lato"/>
                <a:ea typeface="Lato"/>
                <a:cs typeface="Lato"/>
                <a:sym typeface="Lato"/>
              </a:rPr>
              <a:t>Generate take-off, landing and flight trajectories.</a:t>
            </a:r>
            <a:endParaRPr sz="1000">
              <a:solidFill>
                <a:srgbClr val="D9D9D9"/>
              </a:solidFill>
              <a:latin typeface="Lato"/>
              <a:ea typeface="Lato"/>
              <a:cs typeface="Lato"/>
              <a:sym typeface="Lato"/>
            </a:endParaRPr>
          </a:p>
        </p:txBody>
      </p:sp>
      <p:sp>
        <p:nvSpPr>
          <p:cNvPr id="307" name="Google Shape;307;p33"/>
          <p:cNvSpPr txBox="1"/>
          <p:nvPr/>
        </p:nvSpPr>
        <p:spPr>
          <a:xfrm>
            <a:off x="6548575" y="1907325"/>
            <a:ext cx="22284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a:ea typeface="Montserrat"/>
                <a:cs typeface="Montserrat"/>
                <a:sym typeface="Montserrat"/>
              </a:rPr>
              <a:t>Perform Simulation</a:t>
            </a:r>
            <a:endParaRPr/>
          </a:p>
        </p:txBody>
      </p:sp>
      <p:sp>
        <p:nvSpPr>
          <p:cNvPr id="308" name="Google Shape;308;p33"/>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D9D9D9"/>
                </a:solidFill>
                <a:latin typeface="Lato"/>
                <a:ea typeface="Lato"/>
                <a:cs typeface="Lato"/>
                <a:sym typeface="Lato"/>
              </a:rPr>
              <a:t>Use Gazebo to add obstacles and perform simulation.</a:t>
            </a:r>
            <a:endParaRPr sz="1000">
              <a:solidFill>
                <a:srgbClr val="D9D9D9"/>
              </a:solidFill>
              <a:latin typeface="Lato"/>
              <a:ea typeface="Lato"/>
              <a:cs typeface="Lato"/>
              <a:sym typeface="Lato"/>
            </a:endParaRPr>
          </a:p>
        </p:txBody>
      </p:sp>
      <p:sp>
        <p:nvSpPr>
          <p:cNvPr id="309" name="Google Shape;309;p33"/>
          <p:cNvSpPr txBox="1"/>
          <p:nvPr/>
        </p:nvSpPr>
        <p:spPr>
          <a:xfrm>
            <a:off x="6548574" y="3320125"/>
            <a:ext cx="20337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a:ea typeface="Montserrat"/>
                <a:cs typeface="Montserrat"/>
                <a:sym typeface="Montserrat"/>
              </a:rPr>
              <a:t>Integrate previous modules</a:t>
            </a:r>
            <a:endParaRPr/>
          </a:p>
        </p:txBody>
      </p:sp>
      <p:sp>
        <p:nvSpPr>
          <p:cNvPr id="310" name="Google Shape;310;p33"/>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D9D9D9"/>
                </a:solidFill>
                <a:latin typeface="Lato"/>
                <a:ea typeface="Lato"/>
                <a:cs typeface="Lato"/>
                <a:sym typeface="Lato"/>
              </a:rPr>
              <a:t>Combine waypoints with navigational code</a:t>
            </a:r>
            <a:endParaRPr sz="1000">
              <a:solidFill>
                <a:srgbClr val="D9D9D9"/>
              </a:solidFill>
              <a:latin typeface="Lato"/>
              <a:ea typeface="Lato"/>
              <a:cs typeface="Lato"/>
              <a:sym typeface="Lato"/>
            </a:endParaRPr>
          </a:p>
        </p:txBody>
      </p:sp>
      <p:cxnSp>
        <p:nvCxnSpPr>
          <p:cNvPr id="311" name="Google Shape;311;p33"/>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12" name="Google Shape;312;p33"/>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13" name="Google Shape;313;p33"/>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14" name="Google Shape;314;p33"/>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15" name="Google Shape;315;p33"/>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33"/>
          <p:cNvGrpSpPr/>
          <p:nvPr/>
        </p:nvGrpSpPr>
        <p:grpSpPr>
          <a:xfrm>
            <a:off x="3078687" y="2700858"/>
            <a:ext cx="737729" cy="737729"/>
            <a:chOff x="2920647" y="2157958"/>
            <a:chExt cx="827700" cy="827700"/>
          </a:xfrm>
        </p:grpSpPr>
        <p:sp>
          <p:nvSpPr>
            <p:cNvPr id="320" name="Google Shape;320;p33"/>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3"/>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23" name="Google Shape;323;p33"/>
          <p:cNvGrpSpPr/>
          <p:nvPr/>
        </p:nvGrpSpPr>
        <p:grpSpPr>
          <a:xfrm rot="-5400000">
            <a:off x="4225338" y="3802929"/>
            <a:ext cx="737729" cy="737729"/>
            <a:chOff x="2920647" y="2157958"/>
            <a:chExt cx="827700" cy="827700"/>
          </a:xfrm>
        </p:grpSpPr>
        <p:sp>
          <p:nvSpPr>
            <p:cNvPr id="324" name="Google Shape;324;p33"/>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3"/>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27" name="Google Shape;327;p33"/>
          <p:cNvGrpSpPr/>
          <p:nvPr/>
        </p:nvGrpSpPr>
        <p:grpSpPr>
          <a:xfrm>
            <a:off x="5313093" y="2700655"/>
            <a:ext cx="737804" cy="737804"/>
            <a:chOff x="5428888" y="2158023"/>
            <a:chExt cx="828900" cy="828900"/>
          </a:xfrm>
        </p:grpSpPr>
        <p:sp>
          <p:nvSpPr>
            <p:cNvPr id="328" name="Google Shape;328;p33"/>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3"/>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31" name="Google Shape;331;p33"/>
          <p:cNvGrpSpPr/>
          <p:nvPr/>
        </p:nvGrpSpPr>
        <p:grpSpPr>
          <a:xfrm rot="5400000">
            <a:off x="4193370" y="1569752"/>
            <a:ext cx="737729" cy="737729"/>
            <a:chOff x="2920647" y="2157958"/>
            <a:chExt cx="827700" cy="827700"/>
          </a:xfrm>
        </p:grpSpPr>
        <p:sp>
          <p:nvSpPr>
            <p:cNvPr id="332" name="Google Shape;332;p33"/>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3"/>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35" name="Google Shape;335;p33"/>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8"/>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Optimization</a:t>
            </a:r>
            <a:endParaRPr/>
          </a:p>
        </p:txBody>
      </p:sp>
      <p:pic>
        <p:nvPicPr>
          <p:cNvPr id="868" name="Google Shape;868;p78"/>
          <p:cNvPicPr preferRelativeResize="0"/>
          <p:nvPr/>
        </p:nvPicPr>
        <p:blipFill>
          <a:blip r:embed="rId3">
            <a:alphaModFix/>
          </a:blip>
          <a:stretch>
            <a:fillRect/>
          </a:stretch>
        </p:blipFill>
        <p:spPr>
          <a:xfrm>
            <a:off x="152400" y="1658575"/>
            <a:ext cx="8839201" cy="295129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9"/>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Optimization</a:t>
            </a:r>
            <a:endParaRPr/>
          </a:p>
        </p:txBody>
      </p:sp>
      <p:graphicFrame>
        <p:nvGraphicFramePr>
          <p:cNvPr id="874" name="Google Shape;874;p79"/>
          <p:cNvGraphicFramePr/>
          <p:nvPr/>
        </p:nvGraphicFramePr>
        <p:xfrm>
          <a:off x="142875" y="1512100"/>
          <a:ext cx="3000000" cy="3000000"/>
        </p:xfrm>
        <a:graphic>
          <a:graphicData uri="http://schemas.openxmlformats.org/drawingml/2006/table">
            <a:tbl>
              <a:tblPr>
                <a:noFill/>
                <a:tableStyleId>{3F6E7CA8-8B71-498C-9E41-06CE15B278B0}</a:tableStyleId>
              </a:tblPr>
              <a:tblGrid>
                <a:gridCol w="2952750"/>
                <a:gridCol w="2952750"/>
                <a:gridCol w="2952750"/>
              </a:tblGrid>
              <a:tr h="396200">
                <a:tc gridSpan="2">
                  <a:txBody>
                    <a:bodyPr/>
                    <a:lstStyle/>
                    <a:p>
                      <a:pPr indent="0" lvl="0" marL="0" rtl="0" algn="ctr">
                        <a:spcBef>
                          <a:spcPts val="0"/>
                        </a:spcBef>
                        <a:spcAft>
                          <a:spcPts val="0"/>
                        </a:spcAft>
                        <a:buNone/>
                      </a:pPr>
                      <a:r>
                        <a:rPr lang="en">
                          <a:solidFill>
                            <a:srgbClr val="FFFFFF"/>
                          </a:solidFill>
                        </a:rPr>
                        <a:t>Non-Optimized</a:t>
                      </a:r>
                      <a:endParaRPr>
                        <a:solidFill>
                          <a:srgbClr val="FFFFFF"/>
                        </a:solidFill>
                      </a:endParaRPr>
                    </a:p>
                  </a:txBody>
                  <a:tcPr marT="91425" marB="91425" marR="91425" marL="91425"/>
                </a:tc>
                <a:tc hMerge="1"/>
                <a:tc>
                  <a:txBody>
                    <a:bodyPr/>
                    <a:lstStyle/>
                    <a:p>
                      <a:pPr indent="0" lvl="0" marL="0" rtl="0" algn="ctr">
                        <a:spcBef>
                          <a:spcPts val="0"/>
                        </a:spcBef>
                        <a:spcAft>
                          <a:spcPts val="0"/>
                        </a:spcAft>
                        <a:buNone/>
                      </a:pPr>
                      <a:r>
                        <a:rPr lang="en">
                          <a:solidFill>
                            <a:srgbClr val="FFFFFF"/>
                          </a:solidFill>
                        </a:rPr>
                        <a:t>Optimized</a:t>
                      </a:r>
                      <a:endParaRPr>
                        <a:solidFill>
                          <a:srgbClr val="FFFFFF"/>
                        </a:solidFill>
                      </a:endParaRPr>
                    </a:p>
                  </a:txBody>
                  <a:tcPr marT="91425" marB="91425" marR="91425" marL="91425"/>
                </a:tc>
              </a:tr>
            </a:tbl>
          </a:graphicData>
        </a:graphic>
      </p:graphicFrame>
      <p:graphicFrame>
        <p:nvGraphicFramePr>
          <p:cNvPr id="875" name="Google Shape;875;p79"/>
          <p:cNvGraphicFramePr/>
          <p:nvPr/>
        </p:nvGraphicFramePr>
        <p:xfrm>
          <a:off x="142875" y="1908300"/>
          <a:ext cx="3000000" cy="3000000"/>
        </p:xfrm>
        <a:graphic>
          <a:graphicData uri="http://schemas.openxmlformats.org/drawingml/2006/table">
            <a:tbl>
              <a:tblPr>
                <a:noFill/>
                <a:tableStyleId>{3F6E7CA8-8B71-498C-9E41-06CE15B278B0}</a:tableStyleId>
              </a:tblPr>
              <a:tblGrid>
                <a:gridCol w="2952750"/>
                <a:gridCol w="2952750"/>
                <a:gridCol w="2952750"/>
              </a:tblGrid>
              <a:tr h="1582850">
                <a:tc rowSpan="2">
                  <a:txBody>
                    <a:bodyPr/>
                    <a:lstStyle/>
                    <a:p>
                      <a:pPr indent="0" lvl="0" marL="0" rtl="0" algn="l">
                        <a:spcBef>
                          <a:spcPts val="0"/>
                        </a:spcBef>
                        <a:spcAft>
                          <a:spcPts val="0"/>
                        </a:spcAft>
                        <a:buNone/>
                      </a:pPr>
                      <a:r>
                        <a:t/>
                      </a:r>
                      <a:endParaRPr/>
                    </a:p>
                  </a:txBody>
                  <a:tcPr marT="91425" marB="91425" marR="91425" marL="91425"/>
                </a:tc>
                <a:tc rowSpan="2">
                  <a:txBody>
                    <a:bodyPr/>
                    <a:lstStyle/>
                    <a:p>
                      <a:pPr indent="0" lvl="0" marL="0" rtl="0" algn="l">
                        <a:spcBef>
                          <a:spcPts val="0"/>
                        </a:spcBef>
                        <a:spcAft>
                          <a:spcPts val="0"/>
                        </a:spcAft>
                        <a:buNone/>
                      </a:pPr>
                      <a:r>
                        <a:t/>
                      </a:r>
                      <a:endParaRPr/>
                    </a:p>
                  </a:txBody>
                  <a:tcPr marT="91425" marB="91425" marR="91425" marL="91425"/>
                </a:tc>
                <a:tc rowSpan="2">
                  <a:txBody>
                    <a:bodyPr/>
                    <a:lstStyle/>
                    <a:p>
                      <a:pPr indent="0" lvl="0" marL="0" rtl="0" algn="l">
                        <a:spcBef>
                          <a:spcPts val="0"/>
                        </a:spcBef>
                        <a:spcAft>
                          <a:spcPts val="0"/>
                        </a:spcAft>
                        <a:buNone/>
                      </a:pPr>
                      <a:r>
                        <a:t/>
                      </a:r>
                      <a:endParaRPr/>
                    </a:p>
                  </a:txBody>
                  <a:tcPr marT="91425" marB="91425" marR="91425" marL="91425"/>
                </a:tc>
              </a:tr>
              <a:tr h="1522100">
                <a:tc vMerge="1"/>
                <a:tc vMerge="1"/>
                <a:tc vMerge="1"/>
              </a:tr>
            </a:tbl>
          </a:graphicData>
        </a:graphic>
      </p:graphicFrame>
      <p:pic>
        <p:nvPicPr>
          <p:cNvPr id="876" name="Google Shape;876;p79"/>
          <p:cNvPicPr preferRelativeResize="0"/>
          <p:nvPr/>
        </p:nvPicPr>
        <p:blipFill>
          <a:blip r:embed="rId3">
            <a:alphaModFix/>
          </a:blip>
          <a:stretch>
            <a:fillRect/>
          </a:stretch>
        </p:blipFill>
        <p:spPr>
          <a:xfrm>
            <a:off x="571475" y="1908300"/>
            <a:ext cx="2069951" cy="1552475"/>
          </a:xfrm>
          <a:prstGeom prst="rect">
            <a:avLst/>
          </a:prstGeom>
          <a:noFill/>
          <a:ln>
            <a:noFill/>
          </a:ln>
        </p:spPr>
      </p:pic>
      <p:pic>
        <p:nvPicPr>
          <p:cNvPr id="877" name="Google Shape;877;p79"/>
          <p:cNvPicPr preferRelativeResize="0"/>
          <p:nvPr/>
        </p:nvPicPr>
        <p:blipFill>
          <a:blip r:embed="rId4">
            <a:alphaModFix/>
          </a:blip>
          <a:stretch>
            <a:fillRect/>
          </a:stretch>
        </p:blipFill>
        <p:spPr>
          <a:xfrm>
            <a:off x="3537025" y="1908307"/>
            <a:ext cx="2069951" cy="1552459"/>
          </a:xfrm>
          <a:prstGeom prst="rect">
            <a:avLst/>
          </a:prstGeom>
          <a:noFill/>
          <a:ln>
            <a:noFill/>
          </a:ln>
        </p:spPr>
      </p:pic>
      <p:pic>
        <p:nvPicPr>
          <p:cNvPr id="878" name="Google Shape;878;p79"/>
          <p:cNvPicPr preferRelativeResize="0"/>
          <p:nvPr/>
        </p:nvPicPr>
        <p:blipFill>
          <a:blip r:embed="rId5">
            <a:alphaModFix/>
          </a:blip>
          <a:stretch>
            <a:fillRect/>
          </a:stretch>
        </p:blipFill>
        <p:spPr>
          <a:xfrm>
            <a:off x="6502575" y="1908298"/>
            <a:ext cx="2069956" cy="1552475"/>
          </a:xfrm>
          <a:prstGeom prst="rect">
            <a:avLst/>
          </a:prstGeom>
          <a:noFill/>
          <a:ln>
            <a:noFill/>
          </a:ln>
        </p:spPr>
      </p:pic>
      <p:pic>
        <p:nvPicPr>
          <p:cNvPr id="879" name="Google Shape;879;p79"/>
          <p:cNvPicPr preferRelativeResize="0"/>
          <p:nvPr/>
        </p:nvPicPr>
        <p:blipFill>
          <a:blip r:embed="rId6">
            <a:alphaModFix/>
          </a:blip>
          <a:stretch>
            <a:fillRect/>
          </a:stretch>
        </p:blipFill>
        <p:spPr>
          <a:xfrm>
            <a:off x="571475" y="3460775"/>
            <a:ext cx="2069951" cy="1552475"/>
          </a:xfrm>
          <a:prstGeom prst="rect">
            <a:avLst/>
          </a:prstGeom>
          <a:noFill/>
          <a:ln>
            <a:noFill/>
          </a:ln>
        </p:spPr>
      </p:pic>
      <p:pic>
        <p:nvPicPr>
          <p:cNvPr id="880" name="Google Shape;880;p79"/>
          <p:cNvPicPr preferRelativeResize="0"/>
          <p:nvPr/>
        </p:nvPicPr>
        <p:blipFill>
          <a:blip r:embed="rId7">
            <a:alphaModFix/>
          </a:blip>
          <a:stretch>
            <a:fillRect/>
          </a:stretch>
        </p:blipFill>
        <p:spPr>
          <a:xfrm>
            <a:off x="3537025" y="3460775"/>
            <a:ext cx="2069951" cy="1552468"/>
          </a:xfrm>
          <a:prstGeom prst="rect">
            <a:avLst/>
          </a:prstGeom>
          <a:noFill/>
          <a:ln>
            <a:noFill/>
          </a:ln>
        </p:spPr>
      </p:pic>
      <p:pic>
        <p:nvPicPr>
          <p:cNvPr id="881" name="Google Shape;881;p79"/>
          <p:cNvPicPr preferRelativeResize="0"/>
          <p:nvPr/>
        </p:nvPicPr>
        <p:blipFill>
          <a:blip r:embed="rId8">
            <a:alphaModFix/>
          </a:blip>
          <a:stretch>
            <a:fillRect/>
          </a:stretch>
        </p:blipFill>
        <p:spPr>
          <a:xfrm>
            <a:off x="6502575" y="3460775"/>
            <a:ext cx="2069951" cy="15524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80" title="2019-04-21 16.10.15.mov">
            <a:hlinkClick r:id="rId3"/>
          </p:cNvPr>
          <p:cNvPicPr preferRelativeResize="0"/>
          <p:nvPr/>
        </p:nvPicPr>
        <p:blipFill>
          <a:blip r:embed="rId4">
            <a:alphaModFix/>
          </a:blip>
          <a:stretch>
            <a:fillRect/>
          </a:stretch>
        </p:blipFill>
        <p:spPr>
          <a:xfrm>
            <a:off x="2286000" y="1457325"/>
            <a:ext cx="4572000" cy="3429000"/>
          </a:xfrm>
          <a:prstGeom prst="rect">
            <a:avLst/>
          </a:prstGeom>
          <a:noFill/>
          <a:ln>
            <a:noFill/>
          </a:ln>
        </p:spPr>
      </p:pic>
      <p:sp>
        <p:nvSpPr>
          <p:cNvPr id="887" name="Google Shape;887;p80"/>
          <p:cNvSpPr txBox="1"/>
          <p:nvPr/>
        </p:nvSpPr>
        <p:spPr>
          <a:xfrm>
            <a:off x="1267075" y="365075"/>
            <a:ext cx="5229300" cy="7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Demo</a:t>
            </a:r>
            <a:endParaRPr sz="2400">
              <a:solidFill>
                <a:schemeClr val="lt1"/>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1"/>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893" name="Google Shape;893;p81"/>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Questions?</a:t>
            </a:r>
            <a:endParaRPr/>
          </a:p>
        </p:txBody>
      </p:sp>
      <p:sp>
        <p:nvSpPr>
          <p:cNvPr id="894" name="Google Shape;894;p81"/>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Flight Experiment (Requirements and Constraints)</a:t>
            </a:r>
            <a:endParaRPr/>
          </a:p>
        </p:txBody>
      </p:sp>
      <p:sp>
        <p:nvSpPr>
          <p:cNvPr id="341" name="Google Shape;341;p34"/>
          <p:cNvSpPr txBox="1"/>
          <p:nvPr>
            <p:ph idx="1" type="body"/>
          </p:nvPr>
        </p:nvSpPr>
        <p:spPr>
          <a:xfrm>
            <a:off x="1297500" y="1567550"/>
            <a:ext cx="4050600" cy="244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Take off at point A </a:t>
            </a:r>
            <a:endParaRPr/>
          </a:p>
          <a:p>
            <a:pPr indent="-311150" lvl="0" marL="457200" rtl="0" algn="l">
              <a:spcBef>
                <a:spcPts val="0"/>
              </a:spcBef>
              <a:spcAft>
                <a:spcPts val="0"/>
              </a:spcAft>
              <a:buSzPts val="1300"/>
              <a:buChar char="●"/>
            </a:pPr>
            <a:r>
              <a:rPr lang="en"/>
              <a:t>Land at point C going through B</a:t>
            </a:r>
            <a:endParaRPr/>
          </a:p>
          <a:p>
            <a:pPr indent="-311150" lvl="0" marL="457200" rtl="0" algn="l">
              <a:spcBef>
                <a:spcPts val="0"/>
              </a:spcBef>
              <a:spcAft>
                <a:spcPts val="0"/>
              </a:spcAft>
              <a:buSzPts val="1300"/>
              <a:buChar char="●"/>
            </a:pPr>
            <a:r>
              <a:rPr lang="en"/>
              <a:t>The height of the drone should be 1 metre</a:t>
            </a:r>
            <a:endParaRPr/>
          </a:p>
          <a:p>
            <a:pPr indent="-311150" lvl="0" marL="457200" rtl="0" algn="l">
              <a:spcBef>
                <a:spcPts val="0"/>
              </a:spcBef>
              <a:spcAft>
                <a:spcPts val="0"/>
              </a:spcAft>
              <a:buSzPts val="1300"/>
              <a:buChar char="●"/>
            </a:pPr>
            <a:r>
              <a:rPr lang="en"/>
              <a:t>Velocity over point B should be 0.3 m/s</a:t>
            </a:r>
            <a:endParaRPr/>
          </a:p>
          <a:p>
            <a:pPr indent="-311150" lvl="0" marL="457200" rtl="0" algn="l">
              <a:spcBef>
                <a:spcPts val="0"/>
              </a:spcBef>
              <a:spcAft>
                <a:spcPts val="0"/>
              </a:spcAft>
              <a:buSzPts val="1300"/>
              <a:buChar char="●"/>
            </a:pPr>
            <a:r>
              <a:rPr lang="en"/>
              <a:t>The distance between the centre of the UAV and the centre of the obstacles should be 0.6 metres</a:t>
            </a:r>
            <a:endParaRPr/>
          </a:p>
        </p:txBody>
      </p:sp>
      <p:pic>
        <p:nvPicPr>
          <p:cNvPr id="342" name="Google Shape;342;p34"/>
          <p:cNvPicPr preferRelativeResize="0"/>
          <p:nvPr/>
        </p:nvPicPr>
        <p:blipFill>
          <a:blip r:embed="rId3">
            <a:alphaModFix/>
          </a:blip>
          <a:stretch>
            <a:fillRect/>
          </a:stretch>
        </p:blipFill>
        <p:spPr>
          <a:xfrm>
            <a:off x="5821950" y="1567550"/>
            <a:ext cx="2649526" cy="244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Take-off and Landing</a:t>
            </a:r>
            <a:endParaRPr/>
          </a:p>
        </p:txBody>
      </p:sp>
      <p:sp>
        <p:nvSpPr>
          <p:cNvPr id="348" name="Google Shape;348;p35"/>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49" name="Google Shape;349;p35"/>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Values for speed and acceleration are generated in the z- dimension for every 50 </a:t>
            </a:r>
            <a:r>
              <a:rPr lang="en">
                <a:solidFill>
                  <a:srgbClr val="FFFFFF"/>
                </a:solidFill>
              </a:rPr>
              <a:t>milliseconds</a:t>
            </a:r>
            <a:r>
              <a:rPr lang="en">
                <a:solidFill>
                  <a:srgbClr val="FFFFFF"/>
                </a:solidFill>
              </a:rPr>
              <a:t> which is the sampling rate for the drone.</a:t>
            </a:r>
            <a:endParaRPr>
              <a:solidFill>
                <a:srgbClr val="FFFFFF"/>
              </a:solidFill>
            </a:endParaRPr>
          </a:p>
        </p:txBody>
      </p:sp>
      <p:sp>
        <p:nvSpPr>
          <p:cNvPr id="350" name="Google Shape;350;p35"/>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51" name="Google Shape;351;p35"/>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We used the basic kinematic equations to accelerate from the starting height(1m or 0m) in the z direction and then to gain speed.</a:t>
            </a:r>
            <a:endParaRPr>
              <a:solidFill>
                <a:srgbClr val="FFFFFF"/>
              </a:solidFill>
            </a:endParaRPr>
          </a:p>
        </p:txBody>
      </p:sp>
      <p:sp>
        <p:nvSpPr>
          <p:cNvPr id="352" name="Google Shape;352;p35"/>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03</a:t>
            </a:r>
            <a:endParaRPr sz="1300">
              <a:solidFill>
                <a:srgbClr val="FFFFFF"/>
              </a:solidFill>
            </a:endParaRPr>
          </a:p>
        </p:txBody>
      </p:sp>
      <p:sp>
        <p:nvSpPr>
          <p:cNvPr id="353" name="Google Shape;353;p35"/>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Upon gaining optimal speed along the take off or landing phase, the drone was decelerated in order to get the final velocity to zero.</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Navigation between waypoints</a:t>
            </a:r>
            <a:endParaRPr/>
          </a:p>
        </p:txBody>
      </p:sp>
      <p:sp>
        <p:nvSpPr>
          <p:cNvPr id="359" name="Google Shape;359;p36"/>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60" name="Google Shape;360;p36"/>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Values for speed and acceleration are generated in the x,y- dimension for every 50 milliseconds which is the sampling rate for the drone.</a:t>
            </a:r>
            <a:endParaRPr>
              <a:solidFill>
                <a:srgbClr val="FFFFFF"/>
              </a:solidFill>
            </a:endParaRPr>
          </a:p>
        </p:txBody>
      </p:sp>
      <p:sp>
        <p:nvSpPr>
          <p:cNvPr id="361" name="Google Shape;361;p36"/>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62" name="Google Shape;362;p36"/>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We used the basic kinematic equations to accelerate from the starting waypoint  in the vector towards the final waypoint to gain speed.</a:t>
            </a:r>
            <a:endParaRPr>
              <a:solidFill>
                <a:srgbClr val="FFFFFF"/>
              </a:solidFill>
            </a:endParaRPr>
          </a:p>
        </p:txBody>
      </p:sp>
      <p:sp>
        <p:nvSpPr>
          <p:cNvPr id="363" name="Google Shape;363;p36"/>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03</a:t>
            </a:r>
            <a:endParaRPr sz="1300">
              <a:solidFill>
                <a:srgbClr val="FFFFFF"/>
              </a:solidFill>
            </a:endParaRPr>
          </a:p>
        </p:txBody>
      </p:sp>
      <p:sp>
        <p:nvSpPr>
          <p:cNvPr id="364" name="Google Shape;364;p36"/>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Upon gaining optimal speed along the target vector, the drone was decelerated in order to get the final velocity to zero upon reaching the final waypoint.</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for flight experiments 1 and 2</a:t>
            </a:r>
            <a:endParaRPr/>
          </a:p>
        </p:txBody>
      </p:sp>
      <p:sp>
        <p:nvSpPr>
          <p:cNvPr id="370" name="Google Shape;370;p37"/>
          <p:cNvSpPr txBox="1"/>
          <p:nvPr/>
        </p:nvSpPr>
        <p:spPr>
          <a:xfrm>
            <a:off x="1158072" y="1900925"/>
            <a:ext cx="734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371" name="Google Shape;371;p37"/>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Decode obstacles.txt file</a:t>
            </a:r>
            <a:endParaRPr sz="1000">
              <a:solidFill>
                <a:srgbClr val="FFFFFF"/>
              </a:solidFill>
              <a:latin typeface="Roboto"/>
              <a:ea typeface="Roboto"/>
              <a:cs typeface="Roboto"/>
              <a:sym typeface="Roboto"/>
            </a:endParaRPr>
          </a:p>
        </p:txBody>
      </p:sp>
      <p:sp>
        <p:nvSpPr>
          <p:cNvPr id="372" name="Google Shape;372;p37"/>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cxnSp>
        <p:nvCxnSpPr>
          <p:cNvPr id="373" name="Google Shape;373;p37"/>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74" name="Google Shape;374;p37"/>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5" name="Google Shape;375;p37"/>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